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slides/slide8.xml" ContentType="application/vnd.openxmlformats-officedocument.presentationml.slide+xml"/>
  <Override PartName="/ppt/slides/slide49.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65"/>
  </p:notesMasterIdLst>
  <p:sldIdLst>
    <p:sldId id="272" r:id="rId2"/>
    <p:sldId id="367" r:id="rId3"/>
    <p:sldId id="368" r:id="rId4"/>
    <p:sldId id="369" r:id="rId5"/>
    <p:sldId id="642" r:id="rId6"/>
    <p:sldId id="643" r:id="rId7"/>
    <p:sldId id="659" r:id="rId8"/>
    <p:sldId id="395" r:id="rId9"/>
    <p:sldId id="644" r:id="rId10"/>
    <p:sldId id="660" r:id="rId11"/>
    <p:sldId id="431" r:id="rId12"/>
    <p:sldId id="651" r:id="rId13"/>
    <p:sldId id="580" r:id="rId14"/>
    <p:sldId id="599" r:id="rId15"/>
    <p:sldId id="607" r:id="rId16"/>
    <p:sldId id="614" r:id="rId17"/>
    <p:sldId id="666" r:id="rId18"/>
    <p:sldId id="665" r:id="rId19"/>
    <p:sldId id="654" r:id="rId20"/>
    <p:sldId id="658" r:id="rId21"/>
    <p:sldId id="662" r:id="rId22"/>
    <p:sldId id="663" r:id="rId23"/>
    <p:sldId id="645" r:id="rId24"/>
    <p:sldId id="661" r:id="rId25"/>
    <p:sldId id="667" r:id="rId26"/>
    <p:sldId id="668" r:id="rId27"/>
    <p:sldId id="669" r:id="rId28"/>
    <p:sldId id="670" r:id="rId29"/>
    <p:sldId id="671" r:id="rId30"/>
    <p:sldId id="672" r:id="rId31"/>
    <p:sldId id="673" r:id="rId32"/>
    <p:sldId id="674" r:id="rId33"/>
    <p:sldId id="675" r:id="rId34"/>
    <p:sldId id="676" r:id="rId35"/>
    <p:sldId id="677" r:id="rId36"/>
    <p:sldId id="678" r:id="rId37"/>
    <p:sldId id="679" r:id="rId38"/>
    <p:sldId id="680" r:id="rId39"/>
    <p:sldId id="681" r:id="rId40"/>
    <p:sldId id="682" r:id="rId41"/>
    <p:sldId id="683" r:id="rId42"/>
    <p:sldId id="684" r:id="rId43"/>
    <p:sldId id="685" r:id="rId44"/>
    <p:sldId id="696" r:id="rId45"/>
    <p:sldId id="697" r:id="rId46"/>
    <p:sldId id="698" r:id="rId47"/>
    <p:sldId id="687" r:id="rId48"/>
    <p:sldId id="688" r:id="rId49"/>
    <p:sldId id="689" r:id="rId50"/>
    <p:sldId id="690" r:id="rId51"/>
    <p:sldId id="691" r:id="rId52"/>
    <p:sldId id="692" r:id="rId53"/>
    <p:sldId id="693" r:id="rId54"/>
    <p:sldId id="694" r:id="rId55"/>
    <p:sldId id="704" r:id="rId56"/>
    <p:sldId id="699" r:id="rId57"/>
    <p:sldId id="700" r:id="rId58"/>
    <p:sldId id="701" r:id="rId59"/>
    <p:sldId id="703" r:id="rId60"/>
    <p:sldId id="702" r:id="rId61"/>
    <p:sldId id="705" r:id="rId62"/>
    <p:sldId id="706" r:id="rId63"/>
    <p:sldId id="354" r:id="rId6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8799B23B-EC83-4686-B30A-512413B5E67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39632" autoAdjust="0"/>
    <p:restoredTop sz="86355" autoAdjust="0"/>
  </p:normalViewPr>
  <p:slideViewPr>
    <p:cSldViewPr snapToGrid="0">
      <p:cViewPr varScale="1">
        <p:scale>
          <a:sx n="64" d="100"/>
          <a:sy n="64" d="100"/>
        </p:scale>
        <p:origin x="-480" y="-96"/>
      </p:cViewPr>
      <p:guideLst>
        <p:guide orient="horz" pos="2160"/>
        <p:guide pos="3840"/>
      </p:guideLst>
    </p:cSldViewPr>
  </p:slideViewPr>
  <p:outlineViewPr>
    <p:cViewPr>
      <p:scale>
        <a:sx n="33" d="100"/>
        <a:sy n="33" d="100"/>
      </p:scale>
      <p:origin x="0" y="-10206"/>
    </p:cViewPr>
  </p:outlineViewPr>
  <p:notesTextViewPr>
    <p:cViewPr>
      <p:scale>
        <a:sx n="1" d="1"/>
        <a:sy n="1" d="1"/>
      </p:scale>
      <p:origin x="0" y="0"/>
    </p:cViewPr>
  </p:notesTextViewPr>
  <p:sorterViewPr>
    <p:cViewPr>
      <p:scale>
        <a:sx n="100" d="100"/>
        <a:sy n="100" d="100"/>
      </p:scale>
      <p:origin x="0" y="0"/>
    </p:cViewPr>
  </p:sorter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1BD4573-58E7-4156-A133-2731F5F8D1A6}" type="datetimeFigureOut">
              <a:rPr lang="en-US" smtClean="0"/>
              <a:pPr/>
              <a:t>12/29/2023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93B0CF2-7F87-4E02-A248-870047730F99}" type="slidenum">
              <a:rPr lang="en-US" smtClean="0"/>
              <a:pPr/>
              <a:t>‹#›</a:t>
            </a:fld>
            <a:endParaRPr lang="en-US"/>
          </a:p>
        </p:txBody>
      </p:sp>
    </p:spTree>
    <p:extLst>
      <p:ext uri="{BB962C8B-B14F-4D97-AF65-F5344CB8AC3E}">
        <p14:creationId xmlns:p14="http://schemas.microsoft.com/office/powerpoint/2010/main" xmlns="" val="36149813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93B0CF2-7F87-4E02-A248-870047730F99}" type="slidenum">
              <a:rPr lang="en-US" smtClean="0"/>
              <a:pPr/>
              <a:t>1</a:t>
            </a:fld>
            <a:endParaRPr lang="en-US"/>
          </a:p>
        </p:txBody>
      </p:sp>
    </p:spTree>
    <p:extLst>
      <p:ext uri="{BB962C8B-B14F-4D97-AF65-F5344CB8AC3E}">
        <p14:creationId xmlns:p14="http://schemas.microsoft.com/office/powerpoint/2010/main" xmlns="" val="14951338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93B0CF2-7F87-4E02-A248-870047730F99}" type="slidenum">
              <a:rPr lang="en-US" smtClean="0"/>
              <a:pPr/>
              <a:t>9</a:t>
            </a:fld>
            <a:endParaRPr lang="en-US"/>
          </a:p>
        </p:txBody>
      </p:sp>
    </p:spTree>
    <p:extLst>
      <p:ext uri="{BB962C8B-B14F-4D97-AF65-F5344CB8AC3E}">
        <p14:creationId xmlns:p14="http://schemas.microsoft.com/office/powerpoint/2010/main" xmlns="" val="39762871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93B0CF2-7F87-4E02-A248-870047730F99}" type="slidenum">
              <a:rPr lang="en-US" smtClean="0"/>
              <a:pPr/>
              <a:t>12</a:t>
            </a:fld>
            <a:endParaRPr lang="en-US"/>
          </a:p>
        </p:txBody>
      </p:sp>
    </p:spTree>
    <p:extLst>
      <p:ext uri="{BB962C8B-B14F-4D97-AF65-F5344CB8AC3E}">
        <p14:creationId xmlns:p14="http://schemas.microsoft.com/office/powerpoint/2010/main" xmlns="" val="36708296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Rot="1" noChangeAspect="1" noChangeArrowheads="1" noTextEdit="1"/>
          </p:cNvSpPr>
          <p:nvPr>
            <p:ph type="sldImg"/>
          </p:nvPr>
        </p:nvSpPr>
        <p:spPr>
          <a:xfrm>
            <a:off x="393700" y="692150"/>
            <a:ext cx="6072188" cy="3416300"/>
          </a:xfrm>
          <a:ln/>
        </p:spPr>
      </p:sp>
      <p:sp>
        <p:nvSpPr>
          <p:cNvPr id="21507" name="Rectangle 3"/>
          <p:cNvSpPr>
            <a:spLocks noGrp="1" noChangeArrowheads="1"/>
          </p:cNvSpPr>
          <p:nvPr>
            <p:ph type="body" idx="1"/>
          </p:nvPr>
        </p:nvSpPr>
        <p:spPr>
          <a:noFill/>
        </p:spPr>
        <p:txBody>
          <a:bodyPr/>
          <a:lstStyle/>
          <a:p>
            <a:endParaRPr lang="en-GB" altLang="en-US" smtClean="0"/>
          </a:p>
        </p:txBody>
      </p:sp>
    </p:spTree>
    <p:extLst>
      <p:ext uri="{BB962C8B-B14F-4D97-AF65-F5344CB8AC3E}">
        <p14:creationId xmlns:p14="http://schemas.microsoft.com/office/powerpoint/2010/main" xmlns="" val="7273080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1">
        <a:schemeClr val="bg1"/>
      </p:bgRef>
    </p:bg>
    <p:spTree>
      <p:nvGrpSpPr>
        <p:cNvPr id="1" name=""/>
        <p:cNvGrpSpPr/>
        <p:nvPr/>
      </p:nvGrpSpPr>
      <p:grpSpPr>
        <a:xfrm>
          <a:off x="0" y="0"/>
          <a:ext cx="0" cy="0"/>
          <a:chOff x="0" y="0"/>
          <a:chExt cx="0" cy="0"/>
        </a:xfrm>
      </p:grpSpPr>
      <p:grpSp>
        <p:nvGrpSpPr>
          <p:cNvPr id="10" name="Group 9"/>
          <p:cNvGrpSpPr/>
          <p:nvPr/>
        </p:nvGrpSpPr>
        <p:grpSpPr>
          <a:xfrm>
            <a:off x="0" y="6208894"/>
            <a:ext cx="12192000" cy="649106"/>
            <a:chOff x="0" y="6208894"/>
            <a:chExt cx="12192000" cy="649106"/>
          </a:xfrm>
        </p:grpSpPr>
        <p:sp>
          <p:nvSpPr>
            <p:cNvPr id="2" name="Rectangle 1"/>
            <p:cNvSpPr/>
            <p:nvPr/>
          </p:nvSpPr>
          <p:spPr>
            <a:xfrm>
              <a:off x="3048" y="6220178"/>
              <a:ext cx="12188952" cy="637822"/>
            </a:xfrm>
            <a:prstGeom prst="rect">
              <a:avLst/>
            </a:prstGeom>
            <a:ln>
              <a:no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cxnSp>
          <p:nvCxnSpPr>
            <p:cNvPr id="7" name="Straight Connector 6"/>
            <p:cNvCxnSpPr/>
            <p:nvPr/>
          </p:nvCxnSpPr>
          <p:spPr>
            <a:xfrm>
              <a:off x="0" y="6208894"/>
              <a:ext cx="12192000" cy="0"/>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grpSp>
      <p:cxnSp>
        <p:nvCxnSpPr>
          <p:cNvPr id="5" name="Straight Connector 4"/>
          <p:cNvCxnSpPr/>
          <p:nvPr userDrawn="1"/>
        </p:nvCxnSpPr>
        <p:spPr>
          <a:xfrm flipV="1">
            <a:off x="3048" y="5937956"/>
            <a:ext cx="8241" cy="5644"/>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flipV="1">
            <a:off x="3048" y="5937956"/>
            <a:ext cx="8241" cy="5644"/>
          </a:xfrm>
          <a:prstGeom prst="line">
            <a:avLst/>
          </a:prstGeom>
        </p:spPr>
        <p:style>
          <a:lnRef idx="1">
            <a:schemeClr val="accent1"/>
          </a:lnRef>
          <a:fillRef idx="0">
            <a:schemeClr val="accent1"/>
          </a:fillRef>
          <a:effectRef idx="0">
            <a:schemeClr val="accent1"/>
          </a:effectRef>
          <a:fontRef idx="minor">
            <a:schemeClr val="tx1"/>
          </a:fontRef>
        </p:style>
      </p:cxnSp>
      <p:sp>
        <p:nvSpPr>
          <p:cNvPr id="9" name="Title 8"/>
          <p:cNvSpPr>
            <a:spLocks noGrp="1"/>
          </p:cNvSpPr>
          <p:nvPr>
            <p:ph type="ctrTitle"/>
          </p:nvPr>
        </p:nvSpPr>
        <p:spPr>
          <a:xfrm>
            <a:off x="711200" y="1371600"/>
            <a:ext cx="10468864"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tx2"/>
                </a:solidFill>
                <a:effectLst/>
                <a:latin typeface="+mj-lt"/>
                <a:ea typeface="+mj-ea"/>
                <a:cs typeface="+mj-cs"/>
              </a:defRPr>
            </a:lvl1pPr>
          </a:lstStyle>
          <a:p>
            <a:r>
              <a:rPr kumimoji="0" lang="en-US" smtClean="0"/>
              <a:t>Click to edit Master title style</a:t>
            </a:r>
            <a:endParaRPr kumimoji="0" lang="en-US" dirty="0"/>
          </a:p>
        </p:txBody>
      </p:sp>
      <p:sp>
        <p:nvSpPr>
          <p:cNvPr id="17" name="Subtitle 16"/>
          <p:cNvSpPr>
            <a:spLocks noGrp="1"/>
          </p:cNvSpPr>
          <p:nvPr>
            <p:ph type="subTitle" idx="1"/>
          </p:nvPr>
        </p:nvSpPr>
        <p:spPr>
          <a:xfrm>
            <a:off x="711200" y="3228536"/>
            <a:ext cx="10472928"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021A1D30-C0A0-4124-A783-34D9F15FA0FE}" type="datetime1">
              <a:rPr lang="en-US" smtClean="0"/>
              <a:pPr/>
              <a:t>12/29/2023</a:t>
            </a:fld>
            <a:endParaRPr lang="en-US"/>
          </a:p>
        </p:txBody>
      </p:sp>
      <p:sp>
        <p:nvSpPr>
          <p:cNvPr id="19" name="Footer Placeholder 18"/>
          <p:cNvSpPr>
            <a:spLocks noGrp="1"/>
          </p:cNvSpPr>
          <p:nvPr>
            <p:ph type="ftr" sz="quarter" idx="11"/>
          </p:nvPr>
        </p:nvSpPr>
        <p:spPr/>
        <p:txBody>
          <a:bodyPr/>
          <a:lstStyle/>
          <a:p>
            <a:r>
              <a:rPr lang="en-US" dirty="0" smtClean="0"/>
              <a:t>Add a footer</a:t>
            </a:r>
            <a:endParaRPr lang="en-US" dirty="0"/>
          </a:p>
        </p:txBody>
      </p:sp>
      <p:sp>
        <p:nvSpPr>
          <p:cNvPr id="27" name="Slide Number Placeholder 26"/>
          <p:cNvSpPr>
            <a:spLocks noGrp="1"/>
          </p:cNvSpPr>
          <p:nvPr>
            <p:ph type="sldNum" sz="quarter" idx="12"/>
          </p:nvPr>
        </p:nvSpPr>
        <p:spPr/>
        <p:txBody>
          <a:bodyPr/>
          <a:lstStyle/>
          <a:p>
            <a:fld id="{401CF334-2D5C-4859-84A6-CA7E6E43FAEB}" type="slidenum">
              <a:rPr lang="en-US" smtClean="0"/>
              <a:pPr/>
              <a:t>‹#›</a:t>
            </a:fld>
            <a:endParaRPr lang="en-US"/>
          </a:p>
        </p:txBody>
      </p:sp>
    </p:spTree>
    <p:extLst>
      <p:ext uri="{BB962C8B-B14F-4D97-AF65-F5344CB8AC3E}">
        <p14:creationId xmlns:p14="http://schemas.microsoft.com/office/powerpoint/2010/main" xmlns="" val="298082008"/>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D2D5871-AB0F-4B3D-8861-97E78CB7B47E}" type="datetime1">
              <a:rPr lang="en-US" smtClean="0"/>
              <a:pPr/>
              <a:t>12/29/2023</a:t>
            </a:fld>
            <a:endParaRPr lang="en-US"/>
          </a:p>
        </p:txBody>
      </p:sp>
      <p:sp>
        <p:nvSpPr>
          <p:cNvPr id="5" name="Footer Placeholder 4"/>
          <p:cNvSpPr>
            <a:spLocks noGrp="1"/>
          </p:cNvSpPr>
          <p:nvPr>
            <p:ph type="ftr" sz="quarter" idx="11"/>
          </p:nvPr>
        </p:nvSpPr>
        <p:spPr/>
        <p:txBody>
          <a:bodyPr/>
          <a:lstStyle/>
          <a:p>
            <a:r>
              <a:rPr lang="en-US" dirty="0" smtClean="0"/>
              <a:t>Add a footer</a:t>
            </a:r>
            <a:endParaRPr lang="en-US" dirty="0"/>
          </a:p>
        </p:txBody>
      </p:sp>
      <p:sp>
        <p:nvSpPr>
          <p:cNvPr id="6" name="Slide Number Placeholder 5"/>
          <p:cNvSpPr>
            <a:spLocks noGrp="1"/>
          </p:cNvSpPr>
          <p:nvPr>
            <p:ph type="sldNum" sz="quarter" idx="12"/>
          </p:nvPr>
        </p:nvSpPr>
        <p:spPr/>
        <p:txBody>
          <a:bodyPr/>
          <a:lstStyle/>
          <a:p>
            <a:fld id="{401CF334-2D5C-4859-84A6-CA7E6E43FAEB}" type="slidenum">
              <a:rPr lang="en-US" smtClean="0"/>
              <a:pPr/>
              <a:t>‹#›</a:t>
            </a:fld>
            <a:endParaRPr lang="en-US"/>
          </a:p>
        </p:txBody>
      </p:sp>
    </p:spTree>
    <p:extLst>
      <p:ext uri="{BB962C8B-B14F-4D97-AF65-F5344CB8AC3E}">
        <p14:creationId xmlns:p14="http://schemas.microsoft.com/office/powerpoint/2010/main" xmlns="" val="87777705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914402"/>
            <a:ext cx="27432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09600" y="914402"/>
            <a:ext cx="80264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4418406-4C3F-4F3E-80BD-A22568EA37EB}" type="datetime1">
              <a:rPr lang="en-US" smtClean="0"/>
              <a:pPr/>
              <a:t>12/29/2023</a:t>
            </a:fld>
            <a:endParaRPr lang="en-US"/>
          </a:p>
        </p:txBody>
      </p:sp>
      <p:sp>
        <p:nvSpPr>
          <p:cNvPr id="5" name="Footer Placeholder 4"/>
          <p:cNvSpPr>
            <a:spLocks noGrp="1"/>
          </p:cNvSpPr>
          <p:nvPr>
            <p:ph type="ftr" sz="quarter" idx="11"/>
          </p:nvPr>
        </p:nvSpPr>
        <p:spPr/>
        <p:txBody>
          <a:bodyPr/>
          <a:lstStyle/>
          <a:p>
            <a:r>
              <a:rPr lang="en-US" dirty="0" smtClean="0"/>
              <a:t>Add a footer</a:t>
            </a:r>
            <a:endParaRPr lang="en-US" dirty="0"/>
          </a:p>
        </p:txBody>
      </p:sp>
      <p:sp>
        <p:nvSpPr>
          <p:cNvPr id="6" name="Slide Number Placeholder 5"/>
          <p:cNvSpPr>
            <a:spLocks noGrp="1"/>
          </p:cNvSpPr>
          <p:nvPr>
            <p:ph type="sldNum" sz="quarter" idx="12"/>
          </p:nvPr>
        </p:nvSpPr>
        <p:spPr/>
        <p:txBody>
          <a:bodyPr/>
          <a:lstStyle/>
          <a:p>
            <a:fld id="{401CF334-2D5C-4859-84A6-CA7E6E43FAEB}" type="slidenum">
              <a:rPr lang="en-US" smtClean="0"/>
              <a:pPr/>
              <a:t>‹#›</a:t>
            </a:fld>
            <a:endParaRPr lang="en-US"/>
          </a:p>
        </p:txBody>
      </p:sp>
    </p:spTree>
    <p:extLst>
      <p:ext uri="{BB962C8B-B14F-4D97-AF65-F5344CB8AC3E}">
        <p14:creationId xmlns:p14="http://schemas.microsoft.com/office/powerpoint/2010/main" xmlns="" val="3369754435"/>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5F28077-7188-48C5-8679-2287FAC952E9}" type="datetime1">
              <a:rPr lang="en-US" smtClean="0"/>
              <a:pPr/>
              <a:t>12/29/2023</a:t>
            </a:fld>
            <a:endParaRPr lang="en-US"/>
          </a:p>
        </p:txBody>
      </p:sp>
      <p:sp>
        <p:nvSpPr>
          <p:cNvPr id="5" name="Footer Placeholder 4"/>
          <p:cNvSpPr>
            <a:spLocks noGrp="1"/>
          </p:cNvSpPr>
          <p:nvPr>
            <p:ph type="ftr" sz="quarter" idx="11"/>
          </p:nvPr>
        </p:nvSpPr>
        <p:spPr/>
        <p:txBody>
          <a:bodyPr/>
          <a:lstStyle/>
          <a:p>
            <a:r>
              <a:rPr lang="en-US" dirty="0" smtClean="0"/>
              <a:t>Add a footer</a:t>
            </a:r>
            <a:endParaRPr lang="en-US" dirty="0"/>
          </a:p>
        </p:txBody>
      </p:sp>
      <p:sp>
        <p:nvSpPr>
          <p:cNvPr id="6" name="Slide Number Placeholder 5"/>
          <p:cNvSpPr>
            <a:spLocks noGrp="1"/>
          </p:cNvSpPr>
          <p:nvPr>
            <p:ph type="sldNum" sz="quarter" idx="12"/>
          </p:nvPr>
        </p:nvSpPr>
        <p:spPr/>
        <p:txBody>
          <a:bodyPr/>
          <a:lstStyle/>
          <a:p>
            <a:fld id="{401CF334-2D5C-4859-84A6-CA7E6E43FAEB}" type="slidenum">
              <a:rPr lang="en-US" smtClean="0"/>
              <a:pPr/>
              <a:t>‹#›</a:t>
            </a:fld>
            <a:endParaRPr lang="en-US"/>
          </a:p>
        </p:txBody>
      </p:sp>
    </p:spTree>
    <p:extLst>
      <p:ext uri="{BB962C8B-B14F-4D97-AF65-F5344CB8AC3E}">
        <p14:creationId xmlns:p14="http://schemas.microsoft.com/office/powerpoint/2010/main" xmlns="" val="1481682153"/>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07136" y="1316736"/>
            <a:ext cx="103632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07136" y="2704664"/>
            <a:ext cx="103632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D2DCB740-6776-4EE9-99FD-96D592FA5A23}" type="datetime1">
              <a:rPr lang="en-US" smtClean="0"/>
              <a:pPr/>
              <a:t>12/29/2023</a:t>
            </a:fld>
            <a:endParaRPr lang="en-US"/>
          </a:p>
        </p:txBody>
      </p:sp>
      <p:sp>
        <p:nvSpPr>
          <p:cNvPr id="5" name="Footer Placeholder 4"/>
          <p:cNvSpPr>
            <a:spLocks noGrp="1"/>
          </p:cNvSpPr>
          <p:nvPr>
            <p:ph type="ftr" sz="quarter" idx="11"/>
          </p:nvPr>
        </p:nvSpPr>
        <p:spPr/>
        <p:txBody>
          <a:bodyPr/>
          <a:lstStyle/>
          <a:p>
            <a:r>
              <a:rPr lang="en-US" dirty="0" smtClean="0"/>
              <a:t>Add a footer</a:t>
            </a:r>
            <a:endParaRPr lang="en-US" dirty="0"/>
          </a:p>
        </p:txBody>
      </p:sp>
      <p:sp>
        <p:nvSpPr>
          <p:cNvPr id="6" name="Slide Number Placeholder 5"/>
          <p:cNvSpPr>
            <a:spLocks noGrp="1"/>
          </p:cNvSpPr>
          <p:nvPr>
            <p:ph type="sldNum" sz="quarter" idx="12"/>
          </p:nvPr>
        </p:nvSpPr>
        <p:spPr/>
        <p:txBody>
          <a:bodyPr/>
          <a:lstStyle/>
          <a:p>
            <a:fld id="{401CF334-2D5C-4859-84A6-CA7E6E43FAEB}" type="slidenum">
              <a:rPr lang="en-US" smtClean="0"/>
              <a:pPr/>
              <a:t>‹#›</a:t>
            </a:fld>
            <a:endParaRPr lang="en-US"/>
          </a:p>
        </p:txBody>
      </p:sp>
    </p:spTree>
    <p:extLst>
      <p:ext uri="{BB962C8B-B14F-4D97-AF65-F5344CB8AC3E}">
        <p14:creationId xmlns:p14="http://schemas.microsoft.com/office/powerpoint/2010/main" xmlns="" val="35319339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09728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609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6197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5F6BD99-6FFD-46C5-B5E2-43A34BDA2566}" type="datetime1">
              <a:rPr lang="en-US" smtClean="0"/>
              <a:pPr/>
              <a:t>12/29/2023</a:t>
            </a:fld>
            <a:endParaRPr lang="en-US"/>
          </a:p>
        </p:txBody>
      </p:sp>
      <p:sp>
        <p:nvSpPr>
          <p:cNvPr id="6" name="Footer Placeholder 5"/>
          <p:cNvSpPr>
            <a:spLocks noGrp="1"/>
          </p:cNvSpPr>
          <p:nvPr>
            <p:ph type="ftr" sz="quarter" idx="11"/>
          </p:nvPr>
        </p:nvSpPr>
        <p:spPr/>
        <p:txBody>
          <a:bodyPr/>
          <a:lstStyle/>
          <a:p>
            <a:r>
              <a:rPr lang="en-US" dirty="0" smtClean="0"/>
              <a:t>Add a footer</a:t>
            </a:r>
            <a:endParaRPr lang="en-US" dirty="0"/>
          </a:p>
        </p:txBody>
      </p:sp>
      <p:sp>
        <p:nvSpPr>
          <p:cNvPr id="7" name="Slide Number Placeholder 6"/>
          <p:cNvSpPr>
            <a:spLocks noGrp="1"/>
          </p:cNvSpPr>
          <p:nvPr>
            <p:ph type="sldNum" sz="quarter" idx="12"/>
          </p:nvPr>
        </p:nvSpPr>
        <p:spPr/>
        <p:txBody>
          <a:bodyPr/>
          <a:lstStyle/>
          <a:p>
            <a:fld id="{401CF334-2D5C-4859-84A6-CA7E6E43FAEB}" type="slidenum">
              <a:rPr lang="en-US" smtClean="0"/>
              <a:pPr/>
              <a:t>‹#›</a:t>
            </a:fld>
            <a:endParaRPr lang="en-US"/>
          </a:p>
        </p:txBody>
      </p:sp>
    </p:spTree>
    <p:extLst>
      <p:ext uri="{BB962C8B-B14F-4D97-AF65-F5344CB8AC3E}">
        <p14:creationId xmlns:p14="http://schemas.microsoft.com/office/powerpoint/2010/main" xmlns="" val="109018651"/>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09728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09600" y="1855248"/>
            <a:ext cx="5386917" cy="659352"/>
          </a:xfrm>
        </p:spPr>
        <p:txBody>
          <a:bodyPr lIns="45720" tIns="0" rIns="45720" bIns="0" anchor="ctr">
            <a:noAutofit/>
          </a:bodyPr>
          <a:lstStyle>
            <a:lvl1pPr marL="0" indent="0">
              <a:buNone/>
              <a:defRPr sz="2400" b="1" cap="none" baseline="0">
                <a:solidFill>
                  <a:schemeClr val="tx1"/>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9600" y="2514600"/>
            <a:ext cx="5386917"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Text Placeholder 3"/>
          <p:cNvSpPr>
            <a:spLocks noGrp="1"/>
          </p:cNvSpPr>
          <p:nvPr>
            <p:ph type="body" sz="half" idx="3"/>
          </p:nvPr>
        </p:nvSpPr>
        <p:spPr>
          <a:xfrm>
            <a:off x="6193368" y="1859758"/>
            <a:ext cx="5389033" cy="654843"/>
          </a:xfrm>
        </p:spPr>
        <p:txBody>
          <a:bodyPr lIns="45720" tIns="0" rIns="45720" bIns="0" anchor="ctr"/>
          <a:lstStyle>
            <a:lvl1pPr marL="0" indent="0">
              <a:buNone/>
              <a:defRPr sz="2400" b="1" cap="none" baseline="0">
                <a:solidFill>
                  <a:schemeClr val="tx1"/>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6" name="Content Placeholder 5"/>
          <p:cNvSpPr>
            <a:spLocks noGrp="1"/>
          </p:cNvSpPr>
          <p:nvPr>
            <p:ph sz="quarter" idx="4"/>
          </p:nvPr>
        </p:nvSpPr>
        <p:spPr>
          <a:xfrm>
            <a:off x="6193368" y="2514600"/>
            <a:ext cx="5389033"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E022678E-214C-4CF8-97C7-95015FB02960}" type="datetime1">
              <a:rPr lang="en-US" smtClean="0"/>
              <a:pPr/>
              <a:t>12/29/2023</a:t>
            </a:fld>
            <a:endParaRPr lang="en-US"/>
          </a:p>
        </p:txBody>
      </p:sp>
      <p:sp>
        <p:nvSpPr>
          <p:cNvPr id="8" name="Footer Placeholder 7"/>
          <p:cNvSpPr>
            <a:spLocks noGrp="1"/>
          </p:cNvSpPr>
          <p:nvPr>
            <p:ph type="ftr" sz="quarter" idx="11"/>
          </p:nvPr>
        </p:nvSpPr>
        <p:spPr/>
        <p:txBody>
          <a:bodyPr/>
          <a:lstStyle/>
          <a:p>
            <a:r>
              <a:rPr lang="en-US" dirty="0" smtClean="0"/>
              <a:t>Add a footer</a:t>
            </a:r>
            <a:endParaRPr lang="en-US" dirty="0"/>
          </a:p>
        </p:txBody>
      </p:sp>
      <p:sp>
        <p:nvSpPr>
          <p:cNvPr id="9" name="Slide Number Placeholder 8"/>
          <p:cNvSpPr>
            <a:spLocks noGrp="1"/>
          </p:cNvSpPr>
          <p:nvPr>
            <p:ph type="sldNum" sz="quarter" idx="12"/>
          </p:nvPr>
        </p:nvSpPr>
        <p:spPr/>
        <p:txBody>
          <a:bodyPr/>
          <a:lstStyle/>
          <a:p>
            <a:fld id="{401CF334-2D5C-4859-84A6-CA7E6E43FAEB}" type="slidenum">
              <a:rPr lang="en-US" smtClean="0"/>
              <a:pPr/>
              <a:t>‹#›</a:t>
            </a:fld>
            <a:endParaRPr lang="en-US"/>
          </a:p>
        </p:txBody>
      </p:sp>
    </p:spTree>
    <p:extLst>
      <p:ext uri="{BB962C8B-B14F-4D97-AF65-F5344CB8AC3E}">
        <p14:creationId xmlns:p14="http://schemas.microsoft.com/office/powerpoint/2010/main" xmlns="" val="1250188538"/>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10744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D55660E0-FA77-4473-A859-74127B089143}" type="datetime1">
              <a:rPr lang="en-US" smtClean="0"/>
              <a:pPr/>
              <a:t>12/29/2023</a:t>
            </a:fld>
            <a:endParaRPr lang="en-US"/>
          </a:p>
        </p:txBody>
      </p:sp>
      <p:sp>
        <p:nvSpPr>
          <p:cNvPr id="4" name="Footer Placeholder 3"/>
          <p:cNvSpPr>
            <a:spLocks noGrp="1"/>
          </p:cNvSpPr>
          <p:nvPr>
            <p:ph type="ftr" sz="quarter" idx="11"/>
          </p:nvPr>
        </p:nvSpPr>
        <p:spPr/>
        <p:txBody>
          <a:bodyPr/>
          <a:lstStyle/>
          <a:p>
            <a:r>
              <a:rPr lang="en-US" dirty="0" smtClean="0"/>
              <a:t>Add a footer</a:t>
            </a:r>
            <a:endParaRPr lang="en-US" dirty="0"/>
          </a:p>
        </p:txBody>
      </p:sp>
      <p:sp>
        <p:nvSpPr>
          <p:cNvPr id="5" name="Slide Number Placeholder 4"/>
          <p:cNvSpPr>
            <a:spLocks noGrp="1"/>
          </p:cNvSpPr>
          <p:nvPr>
            <p:ph type="sldNum" sz="quarter" idx="12"/>
          </p:nvPr>
        </p:nvSpPr>
        <p:spPr/>
        <p:txBody>
          <a:bodyPr/>
          <a:lstStyle/>
          <a:p>
            <a:fld id="{401CF334-2D5C-4859-84A6-CA7E6E43FAEB}" type="slidenum">
              <a:rPr lang="en-US" smtClean="0"/>
              <a:pPr/>
              <a:t>‹#›</a:t>
            </a:fld>
            <a:endParaRPr lang="en-US"/>
          </a:p>
        </p:txBody>
      </p:sp>
    </p:spTree>
    <p:extLst>
      <p:ext uri="{BB962C8B-B14F-4D97-AF65-F5344CB8AC3E}">
        <p14:creationId xmlns:p14="http://schemas.microsoft.com/office/powerpoint/2010/main" xmlns="" val="3071814967"/>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188D7B8-9F07-4899-827D-5F3CFDDEB574}" type="datetime1">
              <a:rPr lang="en-US" smtClean="0"/>
              <a:pPr/>
              <a:t>12/29/2023</a:t>
            </a:fld>
            <a:endParaRPr lang="en-US"/>
          </a:p>
        </p:txBody>
      </p:sp>
      <p:sp>
        <p:nvSpPr>
          <p:cNvPr id="3" name="Footer Placeholder 2"/>
          <p:cNvSpPr>
            <a:spLocks noGrp="1"/>
          </p:cNvSpPr>
          <p:nvPr>
            <p:ph type="ftr" sz="quarter" idx="11"/>
          </p:nvPr>
        </p:nvSpPr>
        <p:spPr/>
        <p:txBody>
          <a:bodyPr/>
          <a:lstStyle/>
          <a:p>
            <a:r>
              <a:rPr lang="en-US" dirty="0" smtClean="0"/>
              <a:t>Add a footer</a:t>
            </a:r>
            <a:endParaRPr lang="en-US" dirty="0"/>
          </a:p>
        </p:txBody>
      </p:sp>
      <p:sp>
        <p:nvSpPr>
          <p:cNvPr id="4" name="Slide Number Placeholder 3"/>
          <p:cNvSpPr>
            <a:spLocks noGrp="1"/>
          </p:cNvSpPr>
          <p:nvPr>
            <p:ph type="sldNum" sz="quarter" idx="12"/>
          </p:nvPr>
        </p:nvSpPr>
        <p:spPr/>
        <p:txBody>
          <a:bodyPr/>
          <a:lstStyle/>
          <a:p>
            <a:fld id="{401CF334-2D5C-4859-84A6-CA7E6E43FAEB}" type="slidenum">
              <a:rPr lang="en-US" smtClean="0"/>
              <a:pPr/>
              <a:t>‹#›</a:t>
            </a:fld>
            <a:endParaRPr lang="en-US"/>
          </a:p>
        </p:txBody>
      </p:sp>
    </p:spTree>
    <p:extLst>
      <p:ext uri="{BB962C8B-B14F-4D97-AF65-F5344CB8AC3E}">
        <p14:creationId xmlns:p14="http://schemas.microsoft.com/office/powerpoint/2010/main" xmlns="" val="252882139"/>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514352"/>
            <a:ext cx="36576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4" name="Content Placeholder 3"/>
          <p:cNvSpPr>
            <a:spLocks noGrp="1"/>
          </p:cNvSpPr>
          <p:nvPr>
            <p:ph sz="half" idx="1"/>
          </p:nvPr>
        </p:nvSpPr>
        <p:spPr>
          <a:xfrm>
            <a:off x="4766733" y="1676400"/>
            <a:ext cx="6815667"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 name="Text Placeholder 2"/>
          <p:cNvSpPr>
            <a:spLocks noGrp="1"/>
          </p:cNvSpPr>
          <p:nvPr>
            <p:ph type="body" idx="2"/>
          </p:nvPr>
        </p:nvSpPr>
        <p:spPr>
          <a:xfrm>
            <a:off x="914400" y="1676400"/>
            <a:ext cx="36576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B5197C5C-1CD1-417D-A89C-14747F5222C7}" type="datetime1">
              <a:rPr lang="en-US" smtClean="0"/>
              <a:pPr/>
              <a:t>12/29/2023</a:t>
            </a:fld>
            <a:endParaRPr lang="en-US"/>
          </a:p>
        </p:txBody>
      </p:sp>
      <p:sp>
        <p:nvSpPr>
          <p:cNvPr id="6" name="Footer Placeholder 5"/>
          <p:cNvSpPr>
            <a:spLocks noGrp="1"/>
          </p:cNvSpPr>
          <p:nvPr>
            <p:ph type="ftr" sz="quarter" idx="11"/>
          </p:nvPr>
        </p:nvSpPr>
        <p:spPr/>
        <p:txBody>
          <a:bodyPr/>
          <a:lstStyle/>
          <a:p>
            <a:r>
              <a:rPr lang="en-US" dirty="0" smtClean="0"/>
              <a:t>Add a footer</a:t>
            </a:r>
            <a:endParaRPr lang="en-US" dirty="0"/>
          </a:p>
        </p:txBody>
      </p:sp>
      <p:sp>
        <p:nvSpPr>
          <p:cNvPr id="7" name="Slide Number Placeholder 6"/>
          <p:cNvSpPr>
            <a:spLocks noGrp="1"/>
          </p:cNvSpPr>
          <p:nvPr>
            <p:ph type="sldNum" sz="quarter" idx="12"/>
          </p:nvPr>
        </p:nvSpPr>
        <p:spPr/>
        <p:txBody>
          <a:bodyPr/>
          <a:lstStyle/>
          <a:p>
            <a:fld id="{401CF334-2D5C-4859-84A6-CA7E6E43FAEB}" type="slidenum">
              <a:rPr lang="en-US" smtClean="0"/>
              <a:pPr/>
              <a:t>‹#›</a:t>
            </a:fld>
            <a:endParaRPr lang="en-US"/>
          </a:p>
        </p:txBody>
      </p:sp>
    </p:spTree>
    <p:extLst>
      <p:ext uri="{BB962C8B-B14F-4D97-AF65-F5344CB8AC3E}">
        <p14:creationId xmlns:p14="http://schemas.microsoft.com/office/powerpoint/2010/main" xmlns="" val="1991926765"/>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4221004" y="1108077"/>
            <a:ext cx="70104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12" name="Right Triangle 11"/>
          <p:cNvSpPr/>
          <p:nvPr/>
        </p:nvSpPr>
        <p:spPr>
          <a:xfrm rot="420000" flipV="1">
            <a:off x="10672179" y="5359769"/>
            <a:ext cx="207264"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2" name="Title 1"/>
          <p:cNvSpPr>
            <a:spLocks noGrp="1"/>
          </p:cNvSpPr>
          <p:nvPr>
            <p:ph type="title"/>
          </p:nvPr>
        </p:nvSpPr>
        <p:spPr>
          <a:xfrm>
            <a:off x="812800" y="1176997"/>
            <a:ext cx="2950464"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3" name="Picture Placeholder 2" descr="An empty placeholder to add an image. Click on the placeholder and select the image that you wish to add"/>
          <p:cNvSpPr>
            <a:spLocks noGrp="1"/>
          </p:cNvSpPr>
          <p:nvPr>
            <p:ph type="pic" idx="1"/>
          </p:nvPr>
        </p:nvSpPr>
        <p:spPr>
          <a:xfrm rot="420000">
            <a:off x="4647724" y="1199517"/>
            <a:ext cx="615696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812800" y="2828785"/>
            <a:ext cx="29464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359EFBB-CFA1-4AA8-9123-F0B52DBD84FE}" type="datetime1">
              <a:rPr lang="en-US" smtClean="0"/>
              <a:pPr/>
              <a:t>12/29/2023</a:t>
            </a:fld>
            <a:endParaRPr lang="en-US"/>
          </a:p>
        </p:txBody>
      </p:sp>
      <p:sp>
        <p:nvSpPr>
          <p:cNvPr id="6" name="Footer Placeholder 5"/>
          <p:cNvSpPr>
            <a:spLocks noGrp="1"/>
          </p:cNvSpPr>
          <p:nvPr>
            <p:ph type="ftr" sz="quarter" idx="11"/>
          </p:nvPr>
        </p:nvSpPr>
        <p:spPr/>
        <p:txBody>
          <a:bodyPr/>
          <a:lstStyle/>
          <a:p>
            <a:r>
              <a:rPr lang="en-US" dirty="0" smtClean="0"/>
              <a:t>Add a footer</a:t>
            </a:r>
            <a:endParaRPr lang="en-US" dirty="0"/>
          </a:p>
        </p:txBody>
      </p:sp>
      <p:sp>
        <p:nvSpPr>
          <p:cNvPr id="7" name="Slide Number Placeholder 6"/>
          <p:cNvSpPr>
            <a:spLocks noGrp="1"/>
          </p:cNvSpPr>
          <p:nvPr>
            <p:ph type="sldNum" sz="quarter" idx="12"/>
          </p:nvPr>
        </p:nvSpPr>
        <p:spPr>
          <a:xfrm>
            <a:off x="10769600" y="6356351"/>
            <a:ext cx="812800" cy="365125"/>
          </a:xfrm>
        </p:spPr>
        <p:txBody>
          <a:bodyPr/>
          <a:lstStyle/>
          <a:p>
            <a:fld id="{401CF334-2D5C-4859-84A6-CA7E6E43FAEB}" type="slidenum">
              <a:rPr lang="en-US" smtClean="0"/>
              <a:pPr/>
              <a:t>‹#›</a:t>
            </a:fld>
            <a:endParaRPr lang="en-US"/>
          </a:p>
        </p:txBody>
      </p:sp>
      <p:sp>
        <p:nvSpPr>
          <p:cNvPr id="10" name="Freeform 9"/>
          <p:cNvSpPr>
            <a:spLocks/>
          </p:cNvSpPr>
          <p:nvPr/>
        </p:nvSpPr>
        <p:spPr bwMode="auto">
          <a:xfrm flipV="1">
            <a:off x="-12700" y="5816600"/>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sz="1800">
              <a:solidFill>
                <a:schemeClr val="tx1"/>
              </a:solidFill>
              <a:latin typeface="+mn-lt"/>
              <a:ea typeface="+mn-ea"/>
              <a:cs typeface="+mn-cs"/>
            </a:endParaRPr>
          </a:p>
        </p:txBody>
      </p:sp>
      <p:sp>
        <p:nvSpPr>
          <p:cNvPr id="11" name="Freeform 10"/>
          <p:cNvSpPr>
            <a:spLocks/>
          </p:cNvSpPr>
          <p:nvPr/>
        </p:nvSpPr>
        <p:spPr bwMode="auto">
          <a:xfrm flipV="1">
            <a:off x="5842000" y="6219826"/>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sz="1800">
              <a:solidFill>
                <a:schemeClr val="tx1"/>
              </a:solidFill>
              <a:latin typeface="+mn-lt"/>
              <a:ea typeface="+mn-ea"/>
              <a:cs typeface="+mn-cs"/>
            </a:endParaRPr>
          </a:p>
        </p:txBody>
      </p:sp>
    </p:spTree>
    <p:extLst>
      <p:ext uri="{BB962C8B-B14F-4D97-AF65-F5344CB8AC3E}">
        <p14:creationId xmlns:p14="http://schemas.microsoft.com/office/powerpoint/2010/main" xmlns="" val="2519624969"/>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grpSp>
        <p:nvGrpSpPr>
          <p:cNvPr id="25" name="Group 24"/>
          <p:cNvGrpSpPr/>
          <p:nvPr/>
        </p:nvGrpSpPr>
        <p:grpSpPr>
          <a:xfrm>
            <a:off x="-29028" y="-7144"/>
            <a:ext cx="12240731" cy="6879658"/>
            <a:chOff x="0" y="-21658"/>
            <a:chExt cx="12240731" cy="6879658"/>
          </a:xfrm>
        </p:grpSpPr>
        <p:sp>
          <p:nvSpPr>
            <p:cNvPr id="26" name="Rectangle 25"/>
            <p:cNvSpPr/>
            <p:nvPr/>
          </p:nvSpPr>
          <p:spPr>
            <a:xfrm>
              <a:off x="31633" y="0"/>
              <a:ext cx="12188952"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7" name="Group 26"/>
            <p:cNvGrpSpPr/>
            <p:nvPr/>
          </p:nvGrpSpPr>
          <p:grpSpPr>
            <a:xfrm>
              <a:off x="0" y="-21658"/>
              <a:ext cx="12240731" cy="1041400"/>
              <a:chOff x="-25356" y="-7144"/>
              <a:chExt cx="12240731" cy="1041400"/>
            </a:xfrm>
          </p:grpSpPr>
          <p:sp>
            <p:nvSpPr>
              <p:cNvPr id="28" name="Freeform 27"/>
              <p:cNvSpPr>
                <a:spLocks/>
              </p:cNvSpPr>
              <p:nvPr/>
            </p:nvSpPr>
            <p:spPr bwMode="auto">
              <a:xfrm>
                <a:off x="-12700" y="-7144"/>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sz="1800">
                  <a:solidFill>
                    <a:schemeClr val="tx1"/>
                  </a:solidFill>
                  <a:latin typeface="+mn-lt"/>
                  <a:ea typeface="+mn-ea"/>
                  <a:cs typeface="+mn-cs"/>
                </a:endParaRPr>
              </a:p>
            </p:txBody>
          </p:sp>
          <p:sp>
            <p:nvSpPr>
              <p:cNvPr id="29" name="Freeform 28"/>
              <p:cNvSpPr>
                <a:spLocks/>
              </p:cNvSpPr>
              <p:nvPr/>
            </p:nvSpPr>
            <p:spPr bwMode="auto">
              <a:xfrm>
                <a:off x="5842000" y="-7144"/>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sz="1800">
                  <a:solidFill>
                    <a:schemeClr val="tx1"/>
                  </a:solidFill>
                  <a:latin typeface="+mn-lt"/>
                  <a:ea typeface="+mn-ea"/>
                  <a:cs typeface="+mn-cs"/>
                </a:endParaRPr>
              </a:p>
            </p:txBody>
          </p:sp>
          <p:grpSp>
            <p:nvGrpSpPr>
              <p:cNvPr id="31" name="Group 30"/>
              <p:cNvGrpSpPr/>
              <p:nvPr/>
            </p:nvGrpSpPr>
            <p:grpSpPr>
              <a:xfrm>
                <a:off x="-25356" y="202408"/>
                <a:ext cx="12240731" cy="649224"/>
                <a:chOff x="-19045" y="216550"/>
                <a:chExt cx="9180548" cy="649224"/>
              </a:xfrm>
            </p:grpSpPr>
            <p:sp>
              <p:nvSpPr>
                <p:cNvPr id="32" name="Freeform 3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33" name="Freeform 3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sz="1800"/>
                </a:p>
              </p:txBody>
            </p:sp>
          </p:grpSp>
        </p:grpSp>
      </p:grpSp>
      <p:sp>
        <p:nvSpPr>
          <p:cNvPr id="9" name="Title Placeholder 8"/>
          <p:cNvSpPr>
            <a:spLocks noGrp="1"/>
          </p:cNvSpPr>
          <p:nvPr>
            <p:ph type="title"/>
          </p:nvPr>
        </p:nvSpPr>
        <p:spPr>
          <a:xfrm>
            <a:off x="609600" y="704088"/>
            <a:ext cx="10972800" cy="1143000"/>
          </a:xfrm>
          <a:prstGeom prst="rect">
            <a:avLst/>
          </a:prstGeom>
        </p:spPr>
        <p:txBody>
          <a:bodyPr vert="horz" lIns="0" rIns="0" bIns="0" anchor="b">
            <a:normAutofit/>
          </a:bodyPr>
          <a:lstStyle/>
          <a:p>
            <a:r>
              <a:rPr kumimoji="0" lang="en-US" smtClean="0"/>
              <a:t>Click to edit Master title style</a:t>
            </a:r>
            <a:endParaRPr kumimoji="0" lang="en-US" dirty="0"/>
          </a:p>
        </p:txBody>
      </p:sp>
      <p:sp>
        <p:nvSpPr>
          <p:cNvPr id="30" name="Text Placeholder 29"/>
          <p:cNvSpPr>
            <a:spLocks noGrp="1"/>
          </p:cNvSpPr>
          <p:nvPr>
            <p:ph type="body" idx="1"/>
          </p:nvPr>
        </p:nvSpPr>
        <p:spPr>
          <a:xfrm>
            <a:off x="609600" y="1935480"/>
            <a:ext cx="109728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dirty="0" smtClean="0"/>
          </a:p>
        </p:txBody>
      </p:sp>
      <p:sp>
        <p:nvSpPr>
          <p:cNvPr id="10" name="Date Placeholder 9"/>
          <p:cNvSpPr>
            <a:spLocks noGrp="1"/>
          </p:cNvSpPr>
          <p:nvPr>
            <p:ph type="dt" sz="half" idx="2"/>
          </p:nvPr>
        </p:nvSpPr>
        <p:spPr>
          <a:xfrm>
            <a:off x="609600" y="6356351"/>
            <a:ext cx="2844800" cy="365125"/>
          </a:xfrm>
          <a:prstGeom prst="rect">
            <a:avLst/>
          </a:prstGeom>
        </p:spPr>
        <p:txBody>
          <a:bodyPr vert="horz" lIns="0" tIns="0" rIns="0" bIns="0" anchor="b"/>
          <a:lstStyle>
            <a:lvl1pPr algn="l" eaLnBrk="1" latinLnBrk="0" hangingPunct="1">
              <a:defRPr kumimoji="0" sz="1100">
                <a:solidFill>
                  <a:schemeClr val="tx1"/>
                </a:solidFill>
              </a:defRPr>
            </a:lvl1pPr>
          </a:lstStyle>
          <a:p>
            <a:fld id="{61146459-E3C3-4969-9224-5ED50B492D17}" type="datetime1">
              <a:rPr lang="en-US" smtClean="0"/>
              <a:pPr/>
              <a:t>12/29/2023</a:t>
            </a:fld>
            <a:endParaRPr lang="en-US" dirty="0"/>
          </a:p>
        </p:txBody>
      </p:sp>
      <p:sp>
        <p:nvSpPr>
          <p:cNvPr id="22" name="Footer Placeholder 21"/>
          <p:cNvSpPr>
            <a:spLocks noGrp="1"/>
          </p:cNvSpPr>
          <p:nvPr>
            <p:ph type="ftr" sz="quarter" idx="3"/>
          </p:nvPr>
        </p:nvSpPr>
        <p:spPr>
          <a:xfrm>
            <a:off x="3556000" y="6356351"/>
            <a:ext cx="4470400" cy="365125"/>
          </a:xfrm>
          <a:prstGeom prst="rect">
            <a:avLst/>
          </a:prstGeom>
        </p:spPr>
        <p:txBody>
          <a:bodyPr vert="horz" lIns="0" tIns="0" rIns="0" bIns="0" anchor="b"/>
          <a:lstStyle>
            <a:lvl1pPr algn="l" eaLnBrk="1" latinLnBrk="0" hangingPunct="1">
              <a:defRPr kumimoji="0" sz="1100">
                <a:solidFill>
                  <a:schemeClr val="tx1"/>
                </a:solidFill>
              </a:defRPr>
            </a:lvl1pPr>
          </a:lstStyle>
          <a:p>
            <a:r>
              <a:rPr lang="en-US" dirty="0" smtClean="0"/>
              <a:t>Add a footer</a:t>
            </a:r>
            <a:endParaRPr lang="en-US" dirty="0"/>
          </a:p>
        </p:txBody>
      </p:sp>
      <p:sp>
        <p:nvSpPr>
          <p:cNvPr id="18" name="Slide Number Placeholder 17"/>
          <p:cNvSpPr>
            <a:spLocks noGrp="1"/>
          </p:cNvSpPr>
          <p:nvPr>
            <p:ph type="sldNum" sz="quarter" idx="4"/>
          </p:nvPr>
        </p:nvSpPr>
        <p:spPr>
          <a:xfrm>
            <a:off x="10566400" y="6356351"/>
            <a:ext cx="1016000" cy="365125"/>
          </a:xfrm>
          <a:prstGeom prst="rect">
            <a:avLst/>
          </a:prstGeom>
        </p:spPr>
        <p:txBody>
          <a:bodyPr vert="horz" lIns="0" tIns="0" rIns="0" bIns="0" anchor="b"/>
          <a:lstStyle>
            <a:lvl1pPr algn="r" eaLnBrk="1" latinLnBrk="0" hangingPunct="1">
              <a:defRPr kumimoji="0" sz="1100">
                <a:solidFill>
                  <a:schemeClr val="tx1"/>
                </a:solidFill>
              </a:defRPr>
            </a:lvl1pPr>
          </a:lstStyle>
          <a:p>
            <a:fld id="{401CF334-2D5C-4859-84A6-CA7E6E43FAEB}" type="slidenum">
              <a:rPr lang="en-US" smtClean="0"/>
              <a:pPr/>
              <a:t>‹#›</a:t>
            </a:fld>
            <a:endParaRPr lang="en-US"/>
          </a:p>
        </p:txBody>
      </p:sp>
    </p:spTree>
    <p:extLst>
      <p:ext uri="{BB962C8B-B14F-4D97-AF65-F5344CB8AC3E}">
        <p14:creationId xmlns:p14="http://schemas.microsoft.com/office/powerpoint/2010/main" xmlns="" val="9428528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hf sldNum="0" hdr="0" ft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lumMod val="50000"/>
          </a:schemeClr>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lumMod val="50000"/>
          </a:schemeClr>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lumMod val="50000"/>
          </a:schemeClr>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lumMod val="50000"/>
          </a:schemeClr>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lumMod val="75000"/>
          </a:schemeClr>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lumMod val="50000"/>
          </a:schemeClr>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lumMod val="75000"/>
          </a:schemeClr>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286000" indent="0" algn="l" rtl="0" eaLnBrk="1" latinLnBrk="0" hangingPunct="1">
        <a:spcBef>
          <a:spcPct val="20000"/>
        </a:spcBef>
        <a:buClr>
          <a:schemeClr val="tx2"/>
        </a:buClr>
        <a:buFontTx/>
        <a:buNone/>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hyperlink" Target="https://www.sheffield.ac.uk/polopoly_fs/1.209653!/file/Principles_of_Assessment.pdf" TargetMode="Externa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4.wmf"/><Relationship Id="rId4" Type="http://schemas.openxmlformats.org/officeDocument/2006/relationships/image" Target="../media/image3.wmf"/></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0" y="1"/>
            <a:ext cx="12192000" cy="1603948"/>
          </a:xfrm>
        </p:spPr>
        <p:txBody>
          <a:bodyPr>
            <a:normAutofit/>
          </a:bodyPr>
          <a:lstStyle/>
          <a:p>
            <a:pPr algn="ctr"/>
            <a:r>
              <a:rPr lang="en-US" sz="3200" dirty="0" smtClean="0">
                <a:solidFill>
                  <a:srgbClr val="FF0000"/>
                </a:solidFill>
              </a:rPr>
              <a:t>Learning Outcomes-based Assessment</a:t>
            </a:r>
            <a:endParaRPr lang="en-US" sz="3200" dirty="0">
              <a:solidFill>
                <a:srgbClr val="FF0000"/>
              </a:solidFill>
            </a:endParaRPr>
          </a:p>
        </p:txBody>
      </p:sp>
      <p:sp>
        <p:nvSpPr>
          <p:cNvPr id="5" name="Subtitle 4"/>
          <p:cNvSpPr>
            <a:spLocks noGrp="1"/>
          </p:cNvSpPr>
          <p:nvPr>
            <p:ph type="subTitle" idx="1"/>
          </p:nvPr>
        </p:nvSpPr>
        <p:spPr>
          <a:xfrm>
            <a:off x="0" y="2436695"/>
            <a:ext cx="12080838" cy="2216075"/>
          </a:xfrm>
        </p:spPr>
        <p:txBody>
          <a:bodyPr>
            <a:normAutofit fontScale="25000" lnSpcReduction="20000"/>
          </a:bodyPr>
          <a:lstStyle/>
          <a:p>
            <a:pPr algn="ctr"/>
            <a:r>
              <a:rPr lang="en-US" sz="11200" b="1" dirty="0" smtClean="0">
                <a:latin typeface="Arial" panose="020B0604020202020204" pitchFamily="34" charset="0"/>
                <a:cs typeface="Arial" panose="020B0604020202020204" pitchFamily="34" charset="0"/>
              </a:rPr>
              <a:t>Prof.B.V.Apparao</a:t>
            </a:r>
          </a:p>
          <a:p>
            <a:pPr algn="ctr"/>
            <a:endParaRPr lang="en-US" sz="11200" b="1" dirty="0" smtClean="0">
              <a:latin typeface="Arial" panose="020B0604020202020204" pitchFamily="34" charset="0"/>
              <a:cs typeface="Arial" panose="020B0604020202020204" pitchFamily="34" charset="0"/>
            </a:endParaRPr>
          </a:p>
          <a:p>
            <a:pPr algn="ctr"/>
            <a:r>
              <a:rPr lang="en-US" sz="9600" b="1" dirty="0" smtClean="0">
                <a:solidFill>
                  <a:srgbClr val="C00000"/>
                </a:solidFill>
                <a:latin typeface="Arial" panose="020B0604020202020204" pitchFamily="34" charset="0"/>
                <a:cs typeface="Arial" panose="020B0604020202020204" pitchFamily="34" charset="0"/>
              </a:rPr>
              <a:t>Professor of Chemistry (</a:t>
            </a:r>
            <a:r>
              <a:rPr lang="en-US" sz="9600" b="1" dirty="0" err="1" smtClean="0">
                <a:solidFill>
                  <a:srgbClr val="C00000"/>
                </a:solidFill>
                <a:latin typeface="Arial" panose="020B0604020202020204" pitchFamily="34" charset="0"/>
                <a:cs typeface="Arial" panose="020B0604020202020204" pitchFamily="34" charset="0"/>
              </a:rPr>
              <a:t>Retd</a:t>
            </a:r>
            <a:r>
              <a:rPr lang="en-US" sz="9600" b="1" dirty="0" smtClean="0">
                <a:solidFill>
                  <a:srgbClr val="C00000"/>
                </a:solidFill>
                <a:latin typeface="Arial" panose="020B0604020202020204" pitchFamily="34" charset="0"/>
                <a:cs typeface="Arial" panose="020B0604020202020204" pitchFamily="34" charset="0"/>
              </a:rPr>
              <a:t>.), National Institute of Technology Warangal</a:t>
            </a:r>
          </a:p>
          <a:p>
            <a:pPr algn="ctr"/>
            <a:r>
              <a:rPr lang="en-US" sz="9600" b="1" dirty="0" smtClean="0">
                <a:solidFill>
                  <a:srgbClr val="C00000"/>
                </a:solidFill>
                <a:latin typeface="Arial" panose="020B0604020202020204" pitchFamily="34" charset="0"/>
                <a:cs typeface="Arial" panose="020B0604020202020204" pitchFamily="34" charset="0"/>
              </a:rPr>
              <a:t>Formerly Visiting Professor, Outcome-based Education, University of Hyderabad</a:t>
            </a:r>
          </a:p>
          <a:p>
            <a:pPr algn="ctr"/>
            <a:r>
              <a:rPr lang="en-US" sz="9600" b="1" dirty="0" smtClean="0">
                <a:solidFill>
                  <a:srgbClr val="C00000"/>
                </a:solidFill>
                <a:latin typeface="Arial" panose="020B0604020202020204" pitchFamily="34" charset="0"/>
                <a:cs typeface="Arial" panose="020B0604020202020204" pitchFamily="34" charset="0"/>
              </a:rPr>
              <a:t>Formerly Consultant, Accreditations, IIIT, Hyderabad</a:t>
            </a:r>
          </a:p>
          <a:p>
            <a:pPr algn="ctr"/>
            <a:r>
              <a:rPr lang="en-US" sz="9600" b="1" dirty="0" smtClean="0">
                <a:solidFill>
                  <a:srgbClr val="C00000"/>
                </a:solidFill>
                <a:latin typeface="Arial" panose="020B0604020202020204" pitchFamily="34" charset="0"/>
                <a:cs typeface="Arial" panose="020B0604020202020204" pitchFamily="34" charset="0"/>
              </a:rPr>
              <a:t>UGC- National Resource Person, </a:t>
            </a:r>
            <a:r>
              <a:rPr lang="en-US" sz="9600" b="1" dirty="0" err="1" smtClean="0">
                <a:solidFill>
                  <a:srgbClr val="C00000"/>
                </a:solidFill>
                <a:latin typeface="Arial" panose="020B0604020202020204" pitchFamily="34" charset="0"/>
                <a:cs typeface="Arial" panose="020B0604020202020204" pitchFamily="34" charset="0"/>
              </a:rPr>
              <a:t>Malaviya</a:t>
            </a:r>
            <a:r>
              <a:rPr lang="en-US" sz="9600" b="1" dirty="0" smtClean="0">
                <a:solidFill>
                  <a:srgbClr val="C00000"/>
                </a:solidFill>
                <a:latin typeface="Arial" panose="020B0604020202020204" pitchFamily="34" charset="0"/>
                <a:cs typeface="Arial" panose="020B0604020202020204" pitchFamily="34" charset="0"/>
              </a:rPr>
              <a:t> Mission</a:t>
            </a:r>
          </a:p>
          <a:p>
            <a:pPr algn="ctr"/>
            <a:endParaRPr lang="en-US" sz="9600" b="1" dirty="0" smtClean="0">
              <a:latin typeface="Arial" panose="020B0604020202020204" pitchFamily="34" charset="0"/>
              <a:cs typeface="Arial" panose="020B0604020202020204" pitchFamily="34" charset="0"/>
            </a:endParaRPr>
          </a:p>
          <a:p>
            <a:pPr algn="ctr"/>
            <a:r>
              <a:rPr lang="en-US" sz="11200" b="1" i="1" dirty="0" smtClean="0">
                <a:solidFill>
                  <a:schemeClr val="accent1"/>
                </a:solidFill>
                <a:latin typeface="Arial" panose="020B0604020202020204" pitchFamily="34" charset="0"/>
                <a:cs typeface="Arial" panose="020B0604020202020204" pitchFamily="34" charset="0"/>
              </a:rPr>
              <a:t>bva.nitw@gmail.com</a:t>
            </a:r>
          </a:p>
          <a:p>
            <a:endParaRPr lang="en-US" sz="11200" dirty="0">
              <a:latin typeface="Arial" panose="020B060402020202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xmlns="" val="3549628654"/>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88731" y="835573"/>
            <a:ext cx="11240814" cy="4832092"/>
          </a:xfrm>
          <a:prstGeom prst="rect">
            <a:avLst/>
          </a:prstGeom>
        </p:spPr>
        <p:txBody>
          <a:bodyPr wrap="square">
            <a:spAutoFit/>
          </a:bodyPr>
          <a:lstStyle/>
          <a:p>
            <a:r>
              <a:rPr lang="en-US" sz="2200" b="1" dirty="0">
                <a:solidFill>
                  <a:srgbClr val="FF0000"/>
                </a:solidFill>
                <a:latin typeface="Arial" pitchFamily="34" charset="0"/>
                <a:cs typeface="Arial" pitchFamily="34" charset="0"/>
              </a:rPr>
              <a:t>Action verbs at Analyze level</a:t>
            </a:r>
            <a:r>
              <a:rPr lang="en-US" sz="2200" b="1" dirty="0">
                <a:latin typeface="Arial" pitchFamily="34" charset="0"/>
                <a:cs typeface="Arial" pitchFamily="34" charset="0"/>
              </a:rPr>
              <a:t>: Analyze • Appraise • Breakdown • Calculate • Categorize • Compare • Contrast • Criticize • Diagram • Differentiate • Discriminate • Distinguish • Examine • Experiment • Identify • Illustrate • Infer • Model • Outline • Point out • Question • Relate • Select • Separate • Subdivide </a:t>
            </a:r>
          </a:p>
          <a:p>
            <a:endParaRPr lang="en-US" sz="2200" b="1" dirty="0">
              <a:latin typeface="Arial" pitchFamily="34" charset="0"/>
              <a:cs typeface="Arial" pitchFamily="34" charset="0"/>
            </a:endParaRPr>
          </a:p>
          <a:p>
            <a:r>
              <a:rPr lang="en-US" sz="2200" b="1" dirty="0">
                <a:solidFill>
                  <a:srgbClr val="FF0000"/>
                </a:solidFill>
                <a:latin typeface="Arial" pitchFamily="34" charset="0"/>
                <a:cs typeface="Arial" pitchFamily="34" charset="0"/>
              </a:rPr>
              <a:t>Action verbs at Evaluate level</a:t>
            </a:r>
            <a:r>
              <a:rPr lang="en-US" sz="2200" b="1" dirty="0">
                <a:latin typeface="Arial" pitchFamily="34" charset="0"/>
                <a:cs typeface="Arial" pitchFamily="34" charset="0"/>
              </a:rPr>
              <a:t>: • Appraise • Argue • Assess • Attach • Choose • Compare • Conclude • Contrast • Defend • Describe • Discriminate • Estimate • Evaluate • Explain • Judge • Justify • Interpret • Relate • Predict • Rate • Select • Summarize • Support • Value </a:t>
            </a:r>
          </a:p>
          <a:p>
            <a:endParaRPr lang="en-US" sz="2200" b="1" dirty="0">
              <a:latin typeface="Arial" pitchFamily="34" charset="0"/>
              <a:cs typeface="Arial" pitchFamily="34" charset="0"/>
            </a:endParaRPr>
          </a:p>
          <a:p>
            <a:r>
              <a:rPr lang="en-US" sz="2200" b="1" dirty="0">
                <a:solidFill>
                  <a:srgbClr val="FF0000"/>
                </a:solidFill>
                <a:latin typeface="Arial" pitchFamily="34" charset="0"/>
                <a:cs typeface="Arial" pitchFamily="34" charset="0"/>
              </a:rPr>
              <a:t>Action verbs at Create Level:  </a:t>
            </a:r>
            <a:r>
              <a:rPr lang="en-US" sz="2200" b="1" dirty="0">
                <a:latin typeface="Arial" pitchFamily="34" charset="0"/>
                <a:cs typeface="Arial" pitchFamily="34" charset="0"/>
              </a:rPr>
              <a:t>Arrange • Assemble • Categorize • Collect • Combine • Comply • Compose • Construct • Create • Design • Develop • Devise • Explain • Formulate • Generate • Plan • Prepare • Rearrange • Reconstruct • Relate • Reorganize • Revise • Rewrite • Set up • Summarize </a:t>
            </a:r>
            <a:endParaRPr lang="en-US" sz="2200" dirty="0"/>
          </a:p>
        </p:txBody>
      </p:sp>
    </p:spTree>
    <p:extLst>
      <p:ext uri="{BB962C8B-B14F-4D97-AF65-F5344CB8AC3E}">
        <p14:creationId xmlns:p14="http://schemas.microsoft.com/office/powerpoint/2010/main" xmlns="" val="2672445282"/>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51692" y="2799472"/>
            <a:ext cx="11605846" cy="1200329"/>
          </a:xfrm>
          <a:prstGeom prst="rect">
            <a:avLst/>
          </a:prstGeom>
          <a:noFill/>
          <a:ln>
            <a:solidFill>
              <a:schemeClr val="bg2"/>
            </a:solidFill>
          </a:ln>
        </p:spPr>
        <p:txBody>
          <a:bodyPr wrap="square" rtlCol="0">
            <a:spAutoFit/>
          </a:bodyPr>
          <a:lstStyle/>
          <a:p>
            <a:pPr algn="ctr"/>
            <a:r>
              <a:rPr lang="en-US" sz="3600" b="1" dirty="0" smtClean="0">
                <a:solidFill>
                  <a:srgbClr val="FF0000"/>
                </a:solidFill>
                <a:latin typeface="Arial" panose="020B0604020202020204" pitchFamily="34" charset="0"/>
                <a:cs typeface="Arial" panose="020B0604020202020204" pitchFamily="34" charset="0"/>
              </a:rPr>
              <a:t> Course Learning Outcomes</a:t>
            </a:r>
          </a:p>
          <a:p>
            <a:pPr algn="ctr"/>
            <a:r>
              <a:rPr lang="en-US" sz="3600" b="1" dirty="0" smtClean="0">
                <a:solidFill>
                  <a:srgbClr val="FF0000"/>
                </a:solidFill>
                <a:latin typeface="Arial" panose="020B0604020202020204" pitchFamily="34" charset="0"/>
                <a:cs typeface="Arial" panose="020B0604020202020204" pitchFamily="34" charset="0"/>
              </a:rPr>
              <a:t> A few Examples</a:t>
            </a:r>
          </a:p>
        </p:txBody>
      </p:sp>
    </p:spTree>
    <p:extLst>
      <p:ext uri="{BB962C8B-B14F-4D97-AF65-F5344CB8AC3E}">
        <p14:creationId xmlns:p14="http://schemas.microsoft.com/office/powerpoint/2010/main" xmlns="" val="377582837"/>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36614" y="149902"/>
            <a:ext cx="11800488" cy="5509200"/>
          </a:xfrm>
          <a:prstGeom prst="rect">
            <a:avLst/>
          </a:prstGeom>
          <a:noFill/>
          <a:ln>
            <a:solidFill>
              <a:schemeClr val="bg2"/>
            </a:solidFill>
          </a:ln>
        </p:spPr>
        <p:txBody>
          <a:bodyPr wrap="square" rtlCol="0">
            <a:spAutoFit/>
          </a:bodyPr>
          <a:lstStyle/>
          <a:p>
            <a:r>
              <a:rPr lang="en-US" sz="2200" b="1" dirty="0" smtClean="0">
                <a:solidFill>
                  <a:srgbClr val="FF0000"/>
                </a:solidFill>
                <a:latin typeface="Arial" panose="020B0604020202020204" pitchFamily="34" charset="0"/>
                <a:cs typeface="Arial" panose="020B0604020202020204" pitchFamily="34" charset="0"/>
              </a:rPr>
              <a:t>Analytical Chemistry at </a:t>
            </a:r>
            <a:r>
              <a:rPr lang="en-US" sz="2200" b="1" dirty="0" err="1" smtClean="0">
                <a:solidFill>
                  <a:srgbClr val="FF0000"/>
                </a:solidFill>
                <a:latin typeface="Arial" panose="020B0604020202020204" pitchFamily="34" charset="0"/>
                <a:cs typeface="Arial" panose="020B0604020202020204" pitchFamily="34" charset="0"/>
              </a:rPr>
              <a:t>M.Sc</a:t>
            </a:r>
            <a:r>
              <a:rPr lang="en-US" sz="2200" b="1" dirty="0" smtClean="0">
                <a:solidFill>
                  <a:srgbClr val="FF0000"/>
                </a:solidFill>
                <a:latin typeface="Arial" panose="020B0604020202020204" pitchFamily="34" charset="0"/>
                <a:cs typeface="Arial" panose="020B0604020202020204" pitchFamily="34" charset="0"/>
              </a:rPr>
              <a:t> level</a:t>
            </a:r>
          </a:p>
          <a:p>
            <a:r>
              <a:rPr lang="en-US" sz="2200" b="1" dirty="0" smtClean="0">
                <a:solidFill>
                  <a:srgbClr val="C00000"/>
                </a:solidFill>
                <a:latin typeface="Arial" panose="020B0604020202020204" pitchFamily="34" charset="0"/>
                <a:cs typeface="Arial" panose="020B0604020202020204" pitchFamily="34" charset="0"/>
              </a:rPr>
              <a:t>Course Learning Outcomes</a:t>
            </a:r>
            <a:r>
              <a:rPr lang="en-US" sz="2200" b="1" dirty="0" smtClean="0">
                <a:latin typeface="Arial" panose="020B0604020202020204" pitchFamily="34" charset="0"/>
                <a:cs typeface="Arial" panose="020B0604020202020204" pitchFamily="34" charset="0"/>
              </a:rPr>
              <a:t>: </a:t>
            </a:r>
          </a:p>
          <a:p>
            <a:r>
              <a:rPr lang="en-US" sz="2200" b="1" dirty="0" smtClean="0">
                <a:latin typeface="Arial" panose="020B0604020202020204" pitchFamily="34" charset="0"/>
                <a:cs typeface="Arial" panose="020B0604020202020204" pitchFamily="34" charset="0"/>
              </a:rPr>
              <a:t>After completion of the course, the students will be able to: </a:t>
            </a:r>
          </a:p>
          <a:p>
            <a:pPr marL="342900" indent="-342900">
              <a:buFont typeface="Arial" panose="020B0604020202020204" pitchFamily="34" charset="0"/>
              <a:buChar char="•"/>
            </a:pPr>
            <a:r>
              <a:rPr lang="en-US" sz="2200" b="1" dirty="0" smtClean="0">
                <a:latin typeface="Arial" panose="020B0604020202020204" pitchFamily="34" charset="0"/>
                <a:cs typeface="Arial" panose="020B0604020202020204" pitchFamily="34" charset="0"/>
              </a:rPr>
              <a:t>Apply the principles of data analysis to the results obtained by any analytical method </a:t>
            </a:r>
            <a:r>
              <a:rPr lang="en-US" sz="2200" b="1" dirty="0" smtClean="0">
                <a:solidFill>
                  <a:srgbClr val="C00000"/>
                </a:solidFill>
                <a:latin typeface="Arial" panose="020B0604020202020204" pitchFamily="34" charset="0"/>
                <a:cs typeface="Arial" panose="020B0604020202020204" pitchFamily="34" charset="0"/>
              </a:rPr>
              <a:t>(Apply)</a:t>
            </a:r>
          </a:p>
          <a:p>
            <a:pPr marL="342900" indent="-342900">
              <a:buFont typeface="Arial" panose="020B0604020202020204" pitchFamily="34" charset="0"/>
              <a:buChar char="•"/>
            </a:pPr>
            <a:endParaRPr lang="en-US" sz="2200" b="1" dirty="0" smtClean="0">
              <a:solidFill>
                <a:srgbClr val="C00000"/>
              </a:solidFill>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sz="2200" b="1" dirty="0" smtClean="0">
                <a:latin typeface="Arial" panose="020B0604020202020204" pitchFamily="34" charset="0"/>
                <a:cs typeface="Arial" panose="020B0604020202020204" pitchFamily="34" charset="0"/>
              </a:rPr>
              <a:t>Select </a:t>
            </a:r>
            <a:r>
              <a:rPr lang="en-US" sz="2200" b="1" dirty="0">
                <a:latin typeface="Arial" panose="020B0604020202020204" pitchFamily="34" charset="0"/>
                <a:cs typeface="Arial" panose="020B0604020202020204" pitchFamily="34" charset="0"/>
              </a:rPr>
              <a:t>suitable </a:t>
            </a:r>
            <a:r>
              <a:rPr lang="en-US" sz="2200" b="1" dirty="0" smtClean="0">
                <a:latin typeface="Arial" panose="020B0604020202020204" pitchFamily="34" charset="0"/>
                <a:cs typeface="Arial" panose="020B0604020202020204" pitchFamily="34" charset="0"/>
              </a:rPr>
              <a:t>spectroscopic technique and interpret the results obtained </a:t>
            </a:r>
            <a:r>
              <a:rPr lang="en-US" sz="2200" b="1" dirty="0">
                <a:latin typeface="Arial" panose="020B0604020202020204" pitchFamily="34" charset="0"/>
                <a:cs typeface="Arial" panose="020B0604020202020204" pitchFamily="34" charset="0"/>
              </a:rPr>
              <a:t>for qualitative and </a:t>
            </a:r>
            <a:r>
              <a:rPr lang="en-US" sz="2200" b="1" dirty="0" smtClean="0">
                <a:latin typeface="Arial" panose="020B0604020202020204" pitchFamily="34" charset="0"/>
                <a:cs typeface="Arial" panose="020B0604020202020204" pitchFamily="34" charset="0"/>
              </a:rPr>
              <a:t>quantitative analysis of any given material </a:t>
            </a:r>
            <a:r>
              <a:rPr lang="en-US" sz="2200" b="1" dirty="0" smtClean="0">
                <a:solidFill>
                  <a:srgbClr val="C00000"/>
                </a:solidFill>
                <a:latin typeface="Arial" panose="020B0604020202020204" pitchFamily="34" charset="0"/>
                <a:cs typeface="Arial" panose="020B0604020202020204" pitchFamily="34" charset="0"/>
              </a:rPr>
              <a:t>(Analyze)</a:t>
            </a:r>
          </a:p>
          <a:p>
            <a:pPr marL="342900" indent="-342900">
              <a:buFont typeface="Arial" panose="020B0604020202020204" pitchFamily="34" charset="0"/>
              <a:buChar char="•"/>
            </a:pPr>
            <a:endParaRPr lang="en-US" sz="2200" b="1" dirty="0" smtClean="0">
              <a:solidFill>
                <a:srgbClr val="C00000"/>
              </a:solidFill>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sz="2200" b="1" dirty="0" smtClean="0">
                <a:latin typeface="Arial" panose="020B0604020202020204" pitchFamily="34" charset="0"/>
                <a:cs typeface="Arial" panose="020B0604020202020204" pitchFamily="34" charset="0"/>
              </a:rPr>
              <a:t>Interpret the results of  thermal methods of analysis of any given material</a:t>
            </a:r>
            <a:r>
              <a:rPr lang="en-US" sz="2200" b="1" dirty="0" smtClean="0">
                <a:solidFill>
                  <a:srgbClr val="C00000"/>
                </a:solidFill>
                <a:latin typeface="Arial" panose="020B0604020202020204" pitchFamily="34" charset="0"/>
                <a:cs typeface="Arial" panose="020B0604020202020204" pitchFamily="34" charset="0"/>
              </a:rPr>
              <a:t>(Analyze)</a:t>
            </a:r>
          </a:p>
          <a:p>
            <a:pPr marL="342900" indent="-342900">
              <a:buFont typeface="Arial" panose="020B0604020202020204" pitchFamily="34" charset="0"/>
              <a:buChar char="•"/>
            </a:pPr>
            <a:endParaRPr lang="en-US" sz="2200" b="1" dirty="0" smtClean="0">
              <a:solidFill>
                <a:srgbClr val="C00000"/>
              </a:solidFill>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sz="2200" b="1" dirty="0" smtClean="0">
                <a:latin typeface="Arial" panose="020B0604020202020204" pitchFamily="34" charset="0"/>
                <a:cs typeface="Arial" panose="020B0604020202020204" pitchFamily="34" charset="0"/>
              </a:rPr>
              <a:t>Interpret the results of different </a:t>
            </a:r>
            <a:r>
              <a:rPr lang="en-US" sz="2200" b="1" dirty="0">
                <a:latin typeface="Arial" panose="020B0604020202020204" pitchFamily="34" charset="0"/>
                <a:cs typeface="Arial" panose="020B0604020202020204" pitchFamily="34" charset="0"/>
              </a:rPr>
              <a:t>electro analytical methods </a:t>
            </a:r>
            <a:r>
              <a:rPr lang="en-US" sz="2200" b="1" dirty="0" smtClean="0">
                <a:latin typeface="Arial" panose="020B0604020202020204" pitchFamily="34" charset="0"/>
                <a:cs typeface="Arial" panose="020B0604020202020204" pitchFamily="34" charset="0"/>
              </a:rPr>
              <a:t>for analysis of any given material </a:t>
            </a:r>
            <a:r>
              <a:rPr lang="en-US" sz="2200" b="1" dirty="0" smtClean="0">
                <a:solidFill>
                  <a:srgbClr val="C00000"/>
                </a:solidFill>
                <a:latin typeface="Arial" panose="020B0604020202020204" pitchFamily="34" charset="0"/>
                <a:cs typeface="Arial" panose="020B0604020202020204" pitchFamily="34" charset="0"/>
              </a:rPr>
              <a:t>(Analyze)</a:t>
            </a:r>
          </a:p>
          <a:p>
            <a:pPr marL="342900" indent="-342900"/>
            <a:endParaRPr lang="en-US" sz="2200" b="1" dirty="0" smtClean="0">
              <a:solidFill>
                <a:srgbClr val="C00000"/>
              </a:solidFill>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sz="2200" b="1" dirty="0" smtClean="0">
                <a:latin typeface="Arial" panose="020B0604020202020204" pitchFamily="34" charset="0"/>
                <a:cs typeface="Arial" panose="020B0604020202020204" pitchFamily="34" charset="0"/>
              </a:rPr>
              <a:t>Evaluate the suitability and appropriateness of different methods of analysis for any given application in Industry (</a:t>
            </a:r>
            <a:r>
              <a:rPr lang="en-US" sz="2200" b="1" dirty="0" smtClean="0">
                <a:solidFill>
                  <a:srgbClr val="C00000"/>
                </a:solidFill>
                <a:latin typeface="Arial" panose="020B0604020202020204" pitchFamily="34" charset="0"/>
                <a:cs typeface="Arial" panose="020B0604020202020204" pitchFamily="34" charset="0"/>
              </a:rPr>
              <a:t>Evaluate)</a:t>
            </a:r>
            <a:r>
              <a:rPr lang="en-US" sz="2200" b="1" dirty="0" smtClean="0">
                <a:latin typeface="Arial" panose="020B0604020202020204" pitchFamily="34" charset="0"/>
                <a:cs typeface="Arial" panose="020B0604020202020204" pitchFamily="34" charset="0"/>
              </a:rPr>
              <a:t> </a:t>
            </a:r>
            <a:endParaRPr lang="en-US" sz="2200" b="1" dirty="0" smtClean="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xmlns="" val="2799080923"/>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6113" y="101600"/>
            <a:ext cx="11945257" cy="7540526"/>
          </a:xfrm>
          <a:prstGeom prst="rect">
            <a:avLst/>
          </a:prstGeom>
        </p:spPr>
        <p:txBody>
          <a:bodyPr wrap="square">
            <a:spAutoFit/>
          </a:bodyPr>
          <a:lstStyle/>
          <a:p>
            <a:r>
              <a:rPr lang="en-US" sz="2200" b="1" dirty="0" smtClean="0">
                <a:solidFill>
                  <a:srgbClr val="FF0000"/>
                </a:solidFill>
                <a:latin typeface="Open Sans"/>
              </a:rPr>
              <a:t>Comparative Politics (Ref: Trinity College, Dublin)</a:t>
            </a:r>
          </a:p>
          <a:p>
            <a:endParaRPr lang="en-US" sz="2200" b="1" dirty="0">
              <a:solidFill>
                <a:srgbClr val="FF0000"/>
              </a:solidFill>
              <a:latin typeface="Open Sans"/>
            </a:endParaRPr>
          </a:p>
          <a:p>
            <a:r>
              <a:rPr lang="en-US" sz="2200" b="1" dirty="0" smtClean="0">
                <a:solidFill>
                  <a:srgbClr val="FF0000"/>
                </a:solidFill>
                <a:latin typeface="Open Sans"/>
              </a:rPr>
              <a:t>Course Learning Outcomes</a:t>
            </a:r>
          </a:p>
          <a:p>
            <a:endParaRPr lang="en-US" sz="2200" b="1" dirty="0">
              <a:solidFill>
                <a:srgbClr val="FF0000"/>
              </a:solidFill>
              <a:latin typeface="Open Sans"/>
            </a:endParaRPr>
          </a:p>
          <a:p>
            <a:pPr>
              <a:lnSpc>
                <a:spcPct val="150000"/>
              </a:lnSpc>
            </a:pPr>
            <a:r>
              <a:rPr lang="en-US" sz="2200" b="1" dirty="0">
                <a:solidFill>
                  <a:srgbClr val="494949"/>
                </a:solidFill>
                <a:latin typeface="Open Sans"/>
              </a:rPr>
              <a:t>On successful completion of this </a:t>
            </a:r>
            <a:r>
              <a:rPr lang="en-US" sz="2200" b="1" dirty="0" smtClean="0">
                <a:solidFill>
                  <a:srgbClr val="494949"/>
                </a:solidFill>
                <a:latin typeface="Open Sans"/>
              </a:rPr>
              <a:t>course, </a:t>
            </a:r>
            <a:r>
              <a:rPr lang="en-US" sz="2200" b="1" dirty="0">
                <a:solidFill>
                  <a:srgbClr val="494949"/>
                </a:solidFill>
                <a:latin typeface="Open Sans"/>
              </a:rPr>
              <a:t>students should be able to:</a:t>
            </a:r>
          </a:p>
          <a:p>
            <a:pPr>
              <a:lnSpc>
                <a:spcPct val="150000"/>
              </a:lnSpc>
              <a:buFont typeface="Arial" panose="020B0604020202020204" pitchFamily="34" charset="0"/>
              <a:buChar char="•"/>
            </a:pPr>
            <a:r>
              <a:rPr lang="en-US" sz="2200" b="1" dirty="0">
                <a:solidFill>
                  <a:srgbClr val="494949"/>
                </a:solidFill>
                <a:latin typeface="Open Sans"/>
              </a:rPr>
              <a:t>Describe and assess the study of comparative politics in a systematic, social-scientific </a:t>
            </a:r>
            <a:endParaRPr lang="en-US" sz="2200" b="1" dirty="0" smtClean="0">
              <a:solidFill>
                <a:srgbClr val="494949"/>
              </a:solidFill>
              <a:latin typeface="Open Sans"/>
            </a:endParaRPr>
          </a:p>
          <a:p>
            <a:pPr>
              <a:lnSpc>
                <a:spcPct val="150000"/>
              </a:lnSpc>
            </a:pPr>
            <a:r>
              <a:rPr lang="en-US" sz="2200" b="1" dirty="0">
                <a:solidFill>
                  <a:srgbClr val="494949"/>
                </a:solidFill>
                <a:latin typeface="Open Sans"/>
              </a:rPr>
              <a:t>  </a:t>
            </a:r>
            <a:r>
              <a:rPr lang="en-US" sz="2200" b="1" dirty="0" smtClean="0">
                <a:solidFill>
                  <a:srgbClr val="494949"/>
                </a:solidFill>
                <a:latin typeface="Open Sans"/>
              </a:rPr>
              <a:t>way (</a:t>
            </a:r>
            <a:r>
              <a:rPr lang="en-US" sz="2200" b="1" dirty="0" smtClean="0">
                <a:solidFill>
                  <a:srgbClr val="FF0000"/>
                </a:solidFill>
                <a:latin typeface="Open Sans"/>
              </a:rPr>
              <a:t>cognitive level: Understand</a:t>
            </a:r>
            <a:r>
              <a:rPr lang="en-US" sz="2200" b="1" dirty="0" smtClean="0">
                <a:solidFill>
                  <a:srgbClr val="494949"/>
                </a:solidFill>
                <a:latin typeface="Open Sans"/>
              </a:rPr>
              <a:t>)</a:t>
            </a:r>
            <a:endParaRPr lang="en-US" sz="2200" b="1" dirty="0">
              <a:solidFill>
                <a:srgbClr val="494949"/>
              </a:solidFill>
              <a:latin typeface="Open Sans"/>
            </a:endParaRPr>
          </a:p>
          <a:p>
            <a:pPr>
              <a:lnSpc>
                <a:spcPct val="150000"/>
              </a:lnSpc>
              <a:buFont typeface="Arial" panose="020B0604020202020204" pitchFamily="34" charset="0"/>
              <a:buChar char="•"/>
            </a:pPr>
            <a:r>
              <a:rPr lang="en-US" sz="2200" b="1" dirty="0">
                <a:solidFill>
                  <a:srgbClr val="494949"/>
                </a:solidFill>
                <a:latin typeface="Open Sans"/>
              </a:rPr>
              <a:t>Examine key issues in comparative </a:t>
            </a:r>
            <a:r>
              <a:rPr lang="en-US" sz="2200" b="1" dirty="0" smtClean="0">
                <a:solidFill>
                  <a:srgbClr val="494949"/>
                </a:solidFill>
                <a:latin typeface="Open Sans"/>
              </a:rPr>
              <a:t>politics (</a:t>
            </a:r>
            <a:r>
              <a:rPr lang="en-US" sz="2200" b="1" dirty="0" smtClean="0">
                <a:solidFill>
                  <a:srgbClr val="FF0000"/>
                </a:solidFill>
                <a:latin typeface="Open Sans"/>
              </a:rPr>
              <a:t>cognitive level: analyze</a:t>
            </a:r>
            <a:r>
              <a:rPr lang="en-US" sz="2200" b="1" dirty="0" smtClean="0">
                <a:solidFill>
                  <a:srgbClr val="494949"/>
                </a:solidFill>
                <a:latin typeface="Open Sans"/>
              </a:rPr>
              <a:t>)</a:t>
            </a:r>
            <a:endParaRPr lang="en-US" sz="2200" b="1" dirty="0">
              <a:solidFill>
                <a:srgbClr val="494949"/>
              </a:solidFill>
              <a:latin typeface="Open Sans"/>
            </a:endParaRPr>
          </a:p>
          <a:p>
            <a:pPr>
              <a:lnSpc>
                <a:spcPct val="150000"/>
              </a:lnSpc>
              <a:buFont typeface="Arial" panose="020B0604020202020204" pitchFamily="34" charset="0"/>
              <a:buChar char="•"/>
            </a:pPr>
            <a:r>
              <a:rPr lang="en-US" sz="2200" b="1" dirty="0">
                <a:solidFill>
                  <a:srgbClr val="494949"/>
                </a:solidFill>
                <a:latin typeface="Open Sans"/>
              </a:rPr>
              <a:t>Identify interesting research questions in comparative </a:t>
            </a:r>
            <a:r>
              <a:rPr lang="en-US" sz="2200" b="1" dirty="0" smtClean="0">
                <a:solidFill>
                  <a:srgbClr val="494949"/>
                </a:solidFill>
                <a:latin typeface="Open Sans"/>
              </a:rPr>
              <a:t>politics (</a:t>
            </a:r>
            <a:r>
              <a:rPr lang="en-US" sz="2200" b="1" dirty="0" smtClean="0">
                <a:solidFill>
                  <a:srgbClr val="FF0000"/>
                </a:solidFill>
                <a:latin typeface="Open Sans"/>
              </a:rPr>
              <a:t>cognitive level: analyze</a:t>
            </a:r>
            <a:r>
              <a:rPr lang="en-US" sz="2200" b="1" dirty="0" smtClean="0">
                <a:solidFill>
                  <a:srgbClr val="494949"/>
                </a:solidFill>
                <a:latin typeface="Open Sans"/>
              </a:rPr>
              <a:t>)</a:t>
            </a:r>
            <a:endParaRPr lang="en-US" sz="2200" b="1" dirty="0">
              <a:solidFill>
                <a:srgbClr val="494949"/>
              </a:solidFill>
              <a:latin typeface="Open Sans"/>
            </a:endParaRPr>
          </a:p>
          <a:p>
            <a:pPr>
              <a:lnSpc>
                <a:spcPct val="150000"/>
              </a:lnSpc>
              <a:buFont typeface="Arial" panose="020B0604020202020204" pitchFamily="34" charset="0"/>
              <a:buChar char="•"/>
            </a:pPr>
            <a:r>
              <a:rPr lang="en-US" sz="2200" b="1" dirty="0">
                <a:solidFill>
                  <a:srgbClr val="494949"/>
                </a:solidFill>
                <a:latin typeface="Open Sans"/>
              </a:rPr>
              <a:t>Evaluate the usefulness of various theoretical approaches to address research </a:t>
            </a:r>
            <a:endParaRPr lang="en-US" sz="2200" b="1" dirty="0" smtClean="0">
              <a:solidFill>
                <a:srgbClr val="494949"/>
              </a:solidFill>
              <a:latin typeface="Open Sans"/>
            </a:endParaRPr>
          </a:p>
          <a:p>
            <a:pPr>
              <a:lnSpc>
                <a:spcPct val="150000"/>
              </a:lnSpc>
            </a:pPr>
            <a:r>
              <a:rPr lang="en-US" sz="2200" b="1" dirty="0">
                <a:solidFill>
                  <a:srgbClr val="494949"/>
                </a:solidFill>
                <a:latin typeface="Open Sans"/>
              </a:rPr>
              <a:t> </a:t>
            </a:r>
            <a:r>
              <a:rPr lang="en-US" sz="2200" b="1" dirty="0" smtClean="0">
                <a:solidFill>
                  <a:srgbClr val="494949"/>
                </a:solidFill>
                <a:latin typeface="Open Sans"/>
              </a:rPr>
              <a:t>questions (</a:t>
            </a:r>
            <a:r>
              <a:rPr lang="en-US" sz="2200" b="1" dirty="0" smtClean="0">
                <a:solidFill>
                  <a:srgbClr val="FF0000"/>
                </a:solidFill>
                <a:latin typeface="Open Sans"/>
              </a:rPr>
              <a:t>cognitive level: analyze</a:t>
            </a:r>
            <a:r>
              <a:rPr lang="en-US" sz="2200" b="1" dirty="0" smtClean="0">
                <a:solidFill>
                  <a:srgbClr val="494949"/>
                </a:solidFill>
                <a:latin typeface="Open Sans"/>
              </a:rPr>
              <a:t>)</a:t>
            </a:r>
            <a:endParaRPr lang="en-US" sz="2200" b="1" dirty="0">
              <a:solidFill>
                <a:srgbClr val="494949"/>
              </a:solidFill>
              <a:latin typeface="Open Sans"/>
            </a:endParaRPr>
          </a:p>
          <a:p>
            <a:pPr>
              <a:lnSpc>
                <a:spcPct val="150000"/>
              </a:lnSpc>
              <a:buFont typeface="Arial" panose="020B0604020202020204" pitchFamily="34" charset="0"/>
              <a:buChar char="•"/>
            </a:pPr>
            <a:r>
              <a:rPr lang="en-US" sz="2200" b="1" dirty="0">
                <a:solidFill>
                  <a:srgbClr val="494949"/>
                </a:solidFill>
                <a:latin typeface="Open Sans"/>
              </a:rPr>
              <a:t>Describe a variety of political systems around the </a:t>
            </a:r>
            <a:r>
              <a:rPr lang="en-US" sz="2200" b="1" dirty="0" smtClean="0">
                <a:solidFill>
                  <a:srgbClr val="494949"/>
                </a:solidFill>
                <a:latin typeface="Open Sans"/>
              </a:rPr>
              <a:t>world (</a:t>
            </a:r>
            <a:r>
              <a:rPr lang="en-US" sz="2200" b="1" dirty="0" smtClean="0">
                <a:solidFill>
                  <a:srgbClr val="FF0000"/>
                </a:solidFill>
                <a:latin typeface="Open Sans"/>
              </a:rPr>
              <a:t>cognitive level: understand</a:t>
            </a:r>
            <a:r>
              <a:rPr lang="en-US" sz="2200" b="1" dirty="0" smtClean="0">
                <a:solidFill>
                  <a:srgbClr val="494949"/>
                </a:solidFill>
                <a:latin typeface="Open Sans"/>
              </a:rPr>
              <a:t>)</a:t>
            </a:r>
            <a:endParaRPr lang="en-US" sz="2200" b="1" dirty="0">
              <a:solidFill>
                <a:srgbClr val="494949"/>
              </a:solidFill>
              <a:latin typeface="Open Sans"/>
            </a:endParaRPr>
          </a:p>
          <a:p>
            <a:pPr>
              <a:lnSpc>
                <a:spcPct val="150000"/>
              </a:lnSpc>
              <a:buFont typeface="Arial" panose="020B0604020202020204" pitchFamily="34" charset="0"/>
              <a:buChar char="•"/>
            </a:pPr>
            <a:r>
              <a:rPr lang="en-US" sz="2200" b="1" dirty="0">
                <a:solidFill>
                  <a:srgbClr val="494949"/>
                </a:solidFill>
                <a:latin typeface="Open Sans"/>
              </a:rPr>
              <a:t>Explain how democratic and non-democratic regimes emerge and </a:t>
            </a:r>
            <a:r>
              <a:rPr lang="en-US" sz="2200" b="1" dirty="0" smtClean="0">
                <a:solidFill>
                  <a:srgbClr val="494949"/>
                </a:solidFill>
                <a:latin typeface="Open Sans"/>
              </a:rPr>
              <a:t>survive( </a:t>
            </a:r>
            <a:r>
              <a:rPr lang="en-US" sz="2200" b="1" dirty="0" smtClean="0">
                <a:solidFill>
                  <a:srgbClr val="FF0000"/>
                </a:solidFill>
                <a:latin typeface="Open Sans"/>
              </a:rPr>
              <a:t>understand</a:t>
            </a:r>
            <a:r>
              <a:rPr lang="en-US" sz="2200" b="1" dirty="0" smtClean="0">
                <a:solidFill>
                  <a:srgbClr val="494949"/>
                </a:solidFill>
                <a:latin typeface="Open Sans"/>
              </a:rPr>
              <a:t>)</a:t>
            </a:r>
            <a:endParaRPr lang="en-US" sz="2200" b="1" dirty="0">
              <a:solidFill>
                <a:srgbClr val="494949"/>
              </a:solidFill>
              <a:latin typeface="Open Sans"/>
            </a:endParaRPr>
          </a:p>
          <a:p>
            <a:pPr>
              <a:lnSpc>
                <a:spcPct val="150000"/>
              </a:lnSpc>
              <a:buFont typeface="Arial" panose="020B0604020202020204" pitchFamily="34" charset="0"/>
              <a:buChar char="•"/>
            </a:pPr>
            <a:r>
              <a:rPr lang="en-US" sz="2200" b="1" dirty="0">
                <a:solidFill>
                  <a:srgbClr val="494949"/>
                </a:solidFill>
                <a:latin typeface="Open Sans"/>
              </a:rPr>
              <a:t>Explain what happens when peaceful democratic politics </a:t>
            </a:r>
            <a:r>
              <a:rPr lang="en-US" sz="2200" b="1" dirty="0" smtClean="0">
                <a:solidFill>
                  <a:srgbClr val="494949"/>
                </a:solidFill>
                <a:latin typeface="Open Sans"/>
              </a:rPr>
              <a:t>fails (</a:t>
            </a:r>
            <a:r>
              <a:rPr lang="en-US" sz="2200" b="1" dirty="0" smtClean="0">
                <a:solidFill>
                  <a:srgbClr val="FF0000"/>
                </a:solidFill>
                <a:latin typeface="Open Sans"/>
              </a:rPr>
              <a:t>understand level</a:t>
            </a:r>
            <a:r>
              <a:rPr lang="en-US" sz="2200" b="1" dirty="0" smtClean="0">
                <a:solidFill>
                  <a:srgbClr val="494949"/>
                </a:solidFill>
                <a:latin typeface="Open Sans"/>
              </a:rPr>
              <a:t>)</a:t>
            </a:r>
            <a:endParaRPr lang="en-US" sz="2200" b="1" dirty="0">
              <a:solidFill>
                <a:srgbClr val="494949"/>
              </a:solidFill>
              <a:latin typeface="Open Sans"/>
            </a:endParaRPr>
          </a:p>
          <a:p>
            <a:pPr>
              <a:lnSpc>
                <a:spcPct val="150000"/>
              </a:lnSpc>
            </a:pPr>
            <a:r>
              <a:rPr lang="en-US" sz="2200" b="1" dirty="0"/>
              <a:t/>
            </a:r>
            <a:br>
              <a:rPr lang="en-US" sz="2200" b="1" dirty="0"/>
            </a:br>
            <a:endParaRPr lang="en-US" sz="2200" b="1" dirty="0"/>
          </a:p>
        </p:txBody>
      </p:sp>
    </p:spTree>
    <p:extLst>
      <p:ext uri="{BB962C8B-B14F-4D97-AF65-F5344CB8AC3E}">
        <p14:creationId xmlns:p14="http://schemas.microsoft.com/office/powerpoint/2010/main" xmlns="" val="3813581879"/>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9657" y="0"/>
            <a:ext cx="11713029" cy="6796732"/>
          </a:xfrm>
          <a:prstGeom prst="rect">
            <a:avLst/>
          </a:prstGeom>
        </p:spPr>
        <p:txBody>
          <a:bodyPr wrap="square">
            <a:spAutoFit/>
          </a:bodyPr>
          <a:lstStyle/>
          <a:p>
            <a:pPr>
              <a:lnSpc>
                <a:spcPct val="150000"/>
              </a:lnSpc>
            </a:pPr>
            <a:r>
              <a:rPr lang="en-US" sz="2200" b="1" dirty="0" smtClean="0">
                <a:solidFill>
                  <a:srgbClr val="FF0000"/>
                </a:solidFill>
                <a:latin typeface="Arial" panose="020B0604020202020204" pitchFamily="34" charset="0"/>
                <a:cs typeface="Arial" panose="020B0604020202020204" pitchFamily="34" charset="0"/>
              </a:rPr>
              <a:t>Educational Psychology (Ref: University of Glasgow)</a:t>
            </a:r>
          </a:p>
          <a:p>
            <a:pPr>
              <a:lnSpc>
                <a:spcPct val="150000"/>
              </a:lnSpc>
            </a:pPr>
            <a:r>
              <a:rPr lang="en-US" sz="2200" b="1" dirty="0" smtClean="0">
                <a:solidFill>
                  <a:srgbClr val="FF0000"/>
                </a:solidFill>
                <a:latin typeface="Arial" panose="020B0604020202020204" pitchFamily="34" charset="0"/>
                <a:cs typeface="Arial" panose="020B0604020202020204" pitchFamily="34" charset="0"/>
              </a:rPr>
              <a:t>Course </a:t>
            </a:r>
            <a:r>
              <a:rPr lang="en-US" sz="2200" b="1" dirty="0">
                <a:solidFill>
                  <a:srgbClr val="FF0000"/>
                </a:solidFill>
                <a:latin typeface="Arial" panose="020B0604020202020204" pitchFamily="34" charset="0"/>
                <a:cs typeface="Arial" panose="020B0604020202020204" pitchFamily="34" charset="0"/>
              </a:rPr>
              <a:t>Learning Outcomes </a:t>
            </a:r>
          </a:p>
          <a:p>
            <a:pPr>
              <a:lnSpc>
                <a:spcPct val="150000"/>
              </a:lnSpc>
              <a:spcBef>
                <a:spcPts val="200"/>
              </a:spcBef>
              <a:spcAft>
                <a:spcPts val="100"/>
              </a:spcAft>
            </a:pPr>
            <a:r>
              <a:rPr lang="en-US" sz="2200" b="1" dirty="0" smtClean="0">
                <a:solidFill>
                  <a:srgbClr val="343536"/>
                </a:solidFill>
                <a:latin typeface="Arial" panose="020B0604020202020204" pitchFamily="34" charset="0"/>
                <a:cs typeface="Arial" panose="020B0604020202020204" pitchFamily="34" charset="0"/>
              </a:rPr>
              <a:t>After completion </a:t>
            </a:r>
            <a:r>
              <a:rPr lang="en-US" sz="2200" b="1" dirty="0">
                <a:solidFill>
                  <a:srgbClr val="343536"/>
                </a:solidFill>
                <a:latin typeface="Arial" panose="020B0604020202020204" pitchFamily="34" charset="0"/>
                <a:cs typeface="Arial" panose="020B0604020202020204" pitchFamily="34" charset="0"/>
              </a:rPr>
              <a:t>of this </a:t>
            </a:r>
            <a:r>
              <a:rPr lang="en-US" sz="2200" b="1" dirty="0" smtClean="0">
                <a:solidFill>
                  <a:srgbClr val="343536"/>
                </a:solidFill>
                <a:latin typeface="Arial" panose="020B0604020202020204" pitchFamily="34" charset="0"/>
                <a:cs typeface="Arial" panose="020B0604020202020204" pitchFamily="34" charset="0"/>
              </a:rPr>
              <a:t>course, </a:t>
            </a:r>
            <a:r>
              <a:rPr lang="en-US" sz="2200" b="1" dirty="0">
                <a:solidFill>
                  <a:srgbClr val="343536"/>
                </a:solidFill>
                <a:latin typeface="Arial" panose="020B0604020202020204" pitchFamily="34" charset="0"/>
                <a:cs typeface="Arial" panose="020B0604020202020204" pitchFamily="34" charset="0"/>
              </a:rPr>
              <a:t>students will be able to:</a:t>
            </a:r>
          </a:p>
          <a:p>
            <a:pPr>
              <a:lnSpc>
                <a:spcPct val="150000"/>
              </a:lnSpc>
            </a:pPr>
            <a:r>
              <a:rPr lang="en-US" sz="2200" b="1" dirty="0">
                <a:solidFill>
                  <a:srgbClr val="343536"/>
                </a:solidFill>
                <a:latin typeface="Arial" panose="020B0604020202020204" pitchFamily="34" charset="0"/>
                <a:cs typeface="Arial" panose="020B0604020202020204" pitchFamily="34" charset="0"/>
              </a:rPr>
              <a:t>• </a:t>
            </a:r>
            <a:r>
              <a:rPr lang="en-US" sz="2200" b="1" dirty="0" smtClean="0">
                <a:solidFill>
                  <a:srgbClr val="343536"/>
                </a:solidFill>
                <a:latin typeface="Arial" panose="020B0604020202020204" pitchFamily="34" charset="0"/>
                <a:cs typeface="Arial" panose="020B0604020202020204" pitchFamily="34" charset="0"/>
              </a:rPr>
              <a:t>Analyze </a:t>
            </a:r>
            <a:r>
              <a:rPr lang="en-US" sz="2200" b="1" dirty="0">
                <a:solidFill>
                  <a:srgbClr val="343536"/>
                </a:solidFill>
                <a:latin typeface="Arial" panose="020B0604020202020204" pitchFamily="34" charset="0"/>
                <a:cs typeface="Arial" panose="020B0604020202020204" pitchFamily="34" charset="0"/>
              </a:rPr>
              <a:t>the classroom process, including teacher effectiveness, school </a:t>
            </a:r>
            <a:endParaRPr lang="en-US" sz="2200" b="1" dirty="0" smtClean="0">
              <a:solidFill>
                <a:srgbClr val="343536"/>
              </a:solidFill>
              <a:latin typeface="Arial" panose="020B0604020202020204" pitchFamily="34" charset="0"/>
              <a:cs typeface="Arial" panose="020B0604020202020204" pitchFamily="34" charset="0"/>
            </a:endParaRPr>
          </a:p>
          <a:p>
            <a:r>
              <a:rPr lang="en-US" sz="2200" b="1" dirty="0">
                <a:solidFill>
                  <a:srgbClr val="343536"/>
                </a:solidFill>
                <a:latin typeface="Arial" panose="020B0604020202020204" pitchFamily="34" charset="0"/>
                <a:cs typeface="Arial" panose="020B0604020202020204" pitchFamily="34" charset="0"/>
              </a:rPr>
              <a:t> </a:t>
            </a:r>
            <a:r>
              <a:rPr lang="en-US" sz="2200" b="1" dirty="0" smtClean="0">
                <a:solidFill>
                  <a:srgbClr val="343536"/>
                </a:solidFill>
                <a:latin typeface="Arial" panose="020B0604020202020204" pitchFamily="34" charset="0"/>
                <a:cs typeface="Arial" panose="020B0604020202020204" pitchFamily="34" charset="0"/>
              </a:rPr>
              <a:t> and</a:t>
            </a:r>
            <a:r>
              <a:rPr lang="en-US" sz="2200" b="1" dirty="0">
                <a:solidFill>
                  <a:srgbClr val="343536"/>
                </a:solidFill>
                <a:latin typeface="Arial" panose="020B0604020202020204" pitchFamily="34" charset="0"/>
                <a:cs typeface="Arial" panose="020B0604020202020204" pitchFamily="34" charset="0"/>
              </a:rPr>
              <a:t> </a:t>
            </a:r>
            <a:r>
              <a:rPr lang="en-US" sz="2200" b="1" dirty="0" err="1">
                <a:solidFill>
                  <a:srgbClr val="343536"/>
                </a:solidFill>
                <a:latin typeface="Arial" panose="020B0604020202020204" pitchFamily="34" charset="0"/>
                <a:cs typeface="Arial" panose="020B0604020202020204" pitchFamily="34" charset="0"/>
              </a:rPr>
              <a:t>organisational</a:t>
            </a:r>
            <a:r>
              <a:rPr lang="en-US" sz="2200" b="1" dirty="0">
                <a:solidFill>
                  <a:srgbClr val="343536"/>
                </a:solidFill>
                <a:latin typeface="Arial" panose="020B0604020202020204" pitchFamily="34" charset="0"/>
                <a:cs typeface="Arial" panose="020B0604020202020204" pitchFamily="34" charset="0"/>
              </a:rPr>
              <a:t> factors</a:t>
            </a:r>
            <a:r>
              <a:rPr lang="en-US" sz="2200" b="1" dirty="0" smtClean="0">
                <a:solidFill>
                  <a:srgbClr val="343536"/>
                </a:solidFill>
                <a:latin typeface="Arial" panose="020B0604020202020204" pitchFamily="34" charset="0"/>
                <a:cs typeface="Arial" panose="020B0604020202020204" pitchFamily="34" charset="0"/>
              </a:rPr>
              <a:t>. (</a:t>
            </a:r>
            <a:r>
              <a:rPr lang="en-US" sz="2200" b="1" dirty="0" smtClean="0">
                <a:solidFill>
                  <a:srgbClr val="FF0000"/>
                </a:solidFill>
                <a:latin typeface="Arial" panose="020B0604020202020204" pitchFamily="34" charset="0"/>
                <a:cs typeface="Arial" panose="020B0604020202020204" pitchFamily="34" charset="0"/>
              </a:rPr>
              <a:t>cognitive level: Analyze</a:t>
            </a:r>
            <a:r>
              <a:rPr lang="en-US" sz="2200" b="1" dirty="0" smtClean="0">
                <a:solidFill>
                  <a:srgbClr val="343536"/>
                </a:solidFill>
                <a:latin typeface="Arial" panose="020B0604020202020204" pitchFamily="34" charset="0"/>
                <a:cs typeface="Arial" panose="020B0604020202020204" pitchFamily="34" charset="0"/>
              </a:rPr>
              <a:t>)</a:t>
            </a:r>
          </a:p>
          <a:p>
            <a:endParaRPr lang="en-US" sz="2200" b="1" dirty="0">
              <a:solidFill>
                <a:srgbClr val="343536"/>
              </a:solidFill>
              <a:latin typeface="Arial" panose="020B0604020202020204" pitchFamily="34" charset="0"/>
              <a:cs typeface="Arial" panose="020B0604020202020204" pitchFamily="34" charset="0"/>
            </a:endParaRPr>
          </a:p>
          <a:p>
            <a:r>
              <a:rPr lang="en-US" sz="2200" b="1" dirty="0">
                <a:solidFill>
                  <a:srgbClr val="343536"/>
                </a:solidFill>
                <a:latin typeface="Arial" panose="020B0604020202020204" pitchFamily="34" charset="0"/>
                <a:cs typeface="Arial" panose="020B0604020202020204" pitchFamily="34" charset="0"/>
              </a:rPr>
              <a:t>• Critically evaluate psychological models and methods of assessment in education</a:t>
            </a:r>
            <a:r>
              <a:rPr lang="en-US" sz="2200" b="1" dirty="0" smtClean="0">
                <a:solidFill>
                  <a:srgbClr val="343536"/>
                </a:solidFill>
                <a:latin typeface="Arial" panose="020B0604020202020204" pitchFamily="34" charset="0"/>
                <a:cs typeface="Arial" panose="020B0604020202020204" pitchFamily="34" charset="0"/>
              </a:rPr>
              <a:t>.</a:t>
            </a:r>
          </a:p>
          <a:p>
            <a:r>
              <a:rPr lang="en-US" sz="2200" b="1" dirty="0">
                <a:solidFill>
                  <a:srgbClr val="343536"/>
                </a:solidFill>
                <a:latin typeface="Arial" panose="020B0604020202020204" pitchFamily="34" charset="0"/>
                <a:cs typeface="Arial" panose="020B0604020202020204" pitchFamily="34" charset="0"/>
              </a:rPr>
              <a:t> </a:t>
            </a:r>
            <a:r>
              <a:rPr lang="en-US" sz="2200" b="1" dirty="0" smtClean="0">
                <a:solidFill>
                  <a:srgbClr val="343536"/>
                </a:solidFill>
                <a:latin typeface="Arial" panose="020B0604020202020204" pitchFamily="34" charset="0"/>
                <a:cs typeface="Arial" panose="020B0604020202020204" pitchFamily="34" charset="0"/>
              </a:rPr>
              <a:t>                                                 (</a:t>
            </a:r>
            <a:r>
              <a:rPr lang="en-US" sz="2200" b="1" dirty="0" smtClean="0">
                <a:solidFill>
                  <a:srgbClr val="FF0000"/>
                </a:solidFill>
                <a:latin typeface="Arial" panose="020B0604020202020204" pitchFamily="34" charset="0"/>
                <a:cs typeface="Arial" panose="020B0604020202020204" pitchFamily="34" charset="0"/>
              </a:rPr>
              <a:t>cognitive level: evaluate</a:t>
            </a:r>
            <a:r>
              <a:rPr lang="en-US" sz="2200" b="1" dirty="0" smtClean="0">
                <a:solidFill>
                  <a:srgbClr val="343536"/>
                </a:solidFill>
                <a:latin typeface="Arial" panose="020B0604020202020204" pitchFamily="34" charset="0"/>
                <a:cs typeface="Arial" panose="020B0604020202020204" pitchFamily="34" charset="0"/>
              </a:rPr>
              <a:t>)</a:t>
            </a:r>
            <a:endParaRPr lang="en-US" sz="2200" b="1" dirty="0">
              <a:solidFill>
                <a:srgbClr val="343536"/>
              </a:solidFill>
              <a:latin typeface="Arial" panose="020B0604020202020204" pitchFamily="34" charset="0"/>
              <a:cs typeface="Arial" panose="020B0604020202020204" pitchFamily="34" charset="0"/>
            </a:endParaRPr>
          </a:p>
          <a:p>
            <a:pPr>
              <a:lnSpc>
                <a:spcPct val="150000"/>
              </a:lnSpc>
            </a:pPr>
            <a:r>
              <a:rPr lang="en-US" sz="2200" b="1" dirty="0">
                <a:solidFill>
                  <a:srgbClr val="343536"/>
                </a:solidFill>
                <a:latin typeface="Arial" panose="020B0604020202020204" pitchFamily="34" charset="0"/>
                <a:cs typeface="Arial" panose="020B0604020202020204" pitchFamily="34" charset="0"/>
              </a:rPr>
              <a:t>• Demonstrate a critical understanding of psychological interventions with pupils with </a:t>
            </a:r>
            <a:endParaRPr lang="en-US" sz="2200" b="1" dirty="0" smtClean="0">
              <a:solidFill>
                <a:srgbClr val="343536"/>
              </a:solidFill>
              <a:latin typeface="Arial" panose="020B0604020202020204" pitchFamily="34" charset="0"/>
              <a:cs typeface="Arial" panose="020B0604020202020204" pitchFamily="34" charset="0"/>
            </a:endParaRPr>
          </a:p>
          <a:p>
            <a:r>
              <a:rPr lang="en-US" sz="2200" b="1" dirty="0">
                <a:solidFill>
                  <a:srgbClr val="343536"/>
                </a:solidFill>
                <a:latin typeface="Arial" panose="020B0604020202020204" pitchFamily="34" charset="0"/>
                <a:cs typeface="Arial" panose="020B0604020202020204" pitchFamily="34" charset="0"/>
              </a:rPr>
              <a:t> </a:t>
            </a:r>
            <a:r>
              <a:rPr lang="en-US" sz="2200" b="1" dirty="0" smtClean="0">
                <a:solidFill>
                  <a:srgbClr val="343536"/>
                </a:solidFill>
                <a:latin typeface="Arial" panose="020B0604020202020204" pitchFamily="34" charset="0"/>
                <a:cs typeface="Arial" panose="020B0604020202020204" pitchFamily="34" charset="0"/>
              </a:rPr>
              <a:t> additional </a:t>
            </a:r>
            <a:r>
              <a:rPr lang="en-US" sz="2200" b="1" dirty="0">
                <a:solidFill>
                  <a:srgbClr val="343536"/>
                </a:solidFill>
                <a:latin typeface="Arial" panose="020B0604020202020204" pitchFamily="34" charset="0"/>
                <a:cs typeface="Arial" panose="020B0604020202020204" pitchFamily="34" charset="0"/>
              </a:rPr>
              <a:t>support needs, including learning and </a:t>
            </a:r>
            <a:r>
              <a:rPr lang="en-US" sz="2200" b="1" dirty="0" err="1">
                <a:solidFill>
                  <a:srgbClr val="343536"/>
                </a:solidFill>
                <a:latin typeface="Arial" panose="020B0604020202020204" pitchFamily="34" charset="0"/>
                <a:cs typeface="Arial" panose="020B0604020202020204" pitchFamily="34" charset="0"/>
              </a:rPr>
              <a:t>behavioural</a:t>
            </a:r>
            <a:r>
              <a:rPr lang="en-US" sz="2200" b="1" dirty="0">
                <a:solidFill>
                  <a:srgbClr val="343536"/>
                </a:solidFill>
                <a:latin typeface="Arial" panose="020B0604020202020204" pitchFamily="34" charset="0"/>
                <a:cs typeface="Arial" panose="020B0604020202020204" pitchFamily="34" charset="0"/>
              </a:rPr>
              <a:t> difficulties</a:t>
            </a:r>
            <a:r>
              <a:rPr lang="en-US" sz="2200" b="1" dirty="0" smtClean="0">
                <a:solidFill>
                  <a:srgbClr val="343536"/>
                </a:solidFill>
                <a:latin typeface="Arial" panose="020B0604020202020204" pitchFamily="34" charset="0"/>
                <a:cs typeface="Arial" panose="020B0604020202020204" pitchFamily="34" charset="0"/>
              </a:rPr>
              <a:t>. (</a:t>
            </a:r>
            <a:r>
              <a:rPr lang="en-US" sz="2200" b="1" dirty="0" smtClean="0">
                <a:solidFill>
                  <a:srgbClr val="FF0000"/>
                </a:solidFill>
                <a:latin typeface="Arial" panose="020B0604020202020204" pitchFamily="34" charset="0"/>
                <a:cs typeface="Arial" panose="020B0604020202020204" pitchFamily="34" charset="0"/>
              </a:rPr>
              <a:t>apply)</a:t>
            </a:r>
          </a:p>
          <a:p>
            <a:endParaRPr lang="en-US" sz="2200" b="1" dirty="0">
              <a:solidFill>
                <a:srgbClr val="343536"/>
              </a:solidFill>
              <a:latin typeface="Arial" panose="020B0604020202020204" pitchFamily="34" charset="0"/>
              <a:cs typeface="Arial" panose="020B0604020202020204" pitchFamily="34" charset="0"/>
            </a:endParaRPr>
          </a:p>
          <a:p>
            <a:r>
              <a:rPr lang="en-US" sz="2200" b="1" dirty="0">
                <a:solidFill>
                  <a:srgbClr val="343536"/>
                </a:solidFill>
                <a:latin typeface="Arial" panose="020B0604020202020204" pitchFamily="34" charset="0"/>
                <a:cs typeface="Arial" panose="020B0604020202020204" pitchFamily="34" charset="0"/>
              </a:rPr>
              <a:t>• Demonstrate a critical understanding of the psychological theories involved in </a:t>
            </a:r>
            <a:endParaRPr lang="en-US" sz="2200" b="1" dirty="0" smtClean="0">
              <a:solidFill>
                <a:srgbClr val="343536"/>
              </a:solidFill>
              <a:latin typeface="Arial" panose="020B0604020202020204" pitchFamily="34" charset="0"/>
              <a:cs typeface="Arial" panose="020B0604020202020204" pitchFamily="34" charset="0"/>
            </a:endParaRPr>
          </a:p>
          <a:p>
            <a:r>
              <a:rPr lang="en-US" sz="2200" b="1" dirty="0">
                <a:solidFill>
                  <a:srgbClr val="343536"/>
                </a:solidFill>
                <a:latin typeface="Arial" panose="020B0604020202020204" pitchFamily="34" charset="0"/>
                <a:cs typeface="Arial" panose="020B0604020202020204" pitchFamily="34" charset="0"/>
              </a:rPr>
              <a:t> </a:t>
            </a:r>
            <a:r>
              <a:rPr lang="en-US" sz="2200" b="1" dirty="0" smtClean="0">
                <a:solidFill>
                  <a:srgbClr val="343536"/>
                </a:solidFill>
                <a:latin typeface="Arial" panose="020B0604020202020204" pitchFamily="34" charset="0"/>
                <a:cs typeface="Arial" panose="020B0604020202020204" pitchFamily="34" charset="0"/>
              </a:rPr>
              <a:t> different </a:t>
            </a:r>
            <a:r>
              <a:rPr lang="en-US" sz="2200" b="1" dirty="0">
                <a:solidFill>
                  <a:srgbClr val="343536"/>
                </a:solidFill>
                <a:latin typeface="Arial" panose="020B0604020202020204" pitchFamily="34" charset="0"/>
                <a:cs typeface="Arial" panose="020B0604020202020204" pitchFamily="34" charset="0"/>
              </a:rPr>
              <a:t>learning contexts, e.g. </a:t>
            </a:r>
            <a:r>
              <a:rPr lang="en-US" sz="2200" b="1" dirty="0" err="1">
                <a:solidFill>
                  <a:srgbClr val="343536"/>
                </a:solidFill>
                <a:latin typeface="Arial" panose="020B0604020202020204" pitchFamily="34" charset="0"/>
                <a:cs typeface="Arial" panose="020B0604020202020204" pitchFamily="34" charset="0"/>
              </a:rPr>
              <a:t>behaviourism</a:t>
            </a:r>
            <a:r>
              <a:rPr lang="en-US" sz="2200" b="1" dirty="0">
                <a:solidFill>
                  <a:srgbClr val="343536"/>
                </a:solidFill>
                <a:latin typeface="Arial" panose="020B0604020202020204" pitchFamily="34" charset="0"/>
                <a:cs typeface="Arial" panose="020B0604020202020204" pitchFamily="34" charset="0"/>
              </a:rPr>
              <a:t>, social learning theory, and be able to </a:t>
            </a:r>
            <a:endParaRPr lang="en-US" sz="2200" b="1" dirty="0" smtClean="0">
              <a:solidFill>
                <a:srgbClr val="343536"/>
              </a:solidFill>
              <a:latin typeface="Arial" panose="020B0604020202020204" pitchFamily="34" charset="0"/>
              <a:cs typeface="Arial" panose="020B0604020202020204" pitchFamily="34" charset="0"/>
            </a:endParaRPr>
          </a:p>
          <a:p>
            <a:r>
              <a:rPr lang="en-US" sz="2200" b="1" dirty="0">
                <a:solidFill>
                  <a:srgbClr val="343536"/>
                </a:solidFill>
                <a:latin typeface="Arial" panose="020B0604020202020204" pitchFamily="34" charset="0"/>
                <a:cs typeface="Arial" panose="020B0604020202020204" pitchFamily="34" charset="0"/>
              </a:rPr>
              <a:t> </a:t>
            </a:r>
            <a:r>
              <a:rPr lang="en-US" sz="2200" b="1" dirty="0" smtClean="0">
                <a:solidFill>
                  <a:srgbClr val="343536"/>
                </a:solidFill>
                <a:latin typeface="Arial" panose="020B0604020202020204" pitchFamily="34" charset="0"/>
                <a:cs typeface="Arial" panose="020B0604020202020204" pitchFamily="34" charset="0"/>
              </a:rPr>
              <a:t> relate </a:t>
            </a:r>
            <a:r>
              <a:rPr lang="en-US" sz="2200" b="1" dirty="0">
                <a:solidFill>
                  <a:srgbClr val="343536"/>
                </a:solidFill>
                <a:latin typeface="Arial" panose="020B0604020202020204" pitchFamily="34" charset="0"/>
                <a:cs typeface="Arial" panose="020B0604020202020204" pitchFamily="34" charset="0"/>
              </a:rPr>
              <a:t>these theories to practice</a:t>
            </a:r>
            <a:r>
              <a:rPr lang="en-US" sz="2200" b="1" dirty="0" smtClean="0">
                <a:solidFill>
                  <a:srgbClr val="343536"/>
                </a:solidFill>
                <a:latin typeface="Arial" panose="020B0604020202020204" pitchFamily="34" charset="0"/>
                <a:cs typeface="Arial" panose="020B0604020202020204" pitchFamily="34" charset="0"/>
              </a:rPr>
              <a:t>. (</a:t>
            </a:r>
            <a:r>
              <a:rPr lang="en-US" sz="2200" b="1" dirty="0" smtClean="0">
                <a:solidFill>
                  <a:srgbClr val="FF0000"/>
                </a:solidFill>
                <a:latin typeface="Arial" panose="020B0604020202020204" pitchFamily="34" charset="0"/>
                <a:cs typeface="Arial" panose="020B0604020202020204" pitchFamily="34" charset="0"/>
              </a:rPr>
              <a:t>cognitive level: apply</a:t>
            </a:r>
            <a:r>
              <a:rPr lang="en-US" sz="2200" b="1" dirty="0" smtClean="0">
                <a:solidFill>
                  <a:srgbClr val="343536"/>
                </a:solidFill>
                <a:latin typeface="Arial" panose="020B0604020202020204" pitchFamily="34" charset="0"/>
                <a:cs typeface="Arial" panose="020B0604020202020204" pitchFamily="34" charset="0"/>
              </a:rPr>
              <a:t>)</a:t>
            </a:r>
          </a:p>
          <a:p>
            <a:endParaRPr lang="en-US" sz="2200" b="1" dirty="0">
              <a:solidFill>
                <a:srgbClr val="343536"/>
              </a:solidFill>
              <a:latin typeface="Arial" panose="020B0604020202020204" pitchFamily="34" charset="0"/>
              <a:cs typeface="Arial" panose="020B0604020202020204" pitchFamily="34" charset="0"/>
            </a:endParaRPr>
          </a:p>
          <a:p>
            <a:pPr>
              <a:spcBef>
                <a:spcPts val="200"/>
              </a:spcBef>
              <a:spcAft>
                <a:spcPts val="100"/>
              </a:spcAft>
            </a:pPr>
            <a:r>
              <a:rPr lang="en-US" sz="2200" b="1" dirty="0">
                <a:solidFill>
                  <a:srgbClr val="343536"/>
                </a:solidFill>
                <a:latin typeface="Arial" panose="020B0604020202020204" pitchFamily="34" charset="0"/>
                <a:cs typeface="Arial" panose="020B0604020202020204" pitchFamily="34" charset="0"/>
              </a:rPr>
              <a:t>• </a:t>
            </a:r>
            <a:r>
              <a:rPr lang="en-US" sz="2200" b="1" dirty="0" smtClean="0">
                <a:solidFill>
                  <a:srgbClr val="343536"/>
                </a:solidFill>
                <a:latin typeface="Arial" panose="020B0604020202020204" pitchFamily="34" charset="0"/>
                <a:cs typeface="Arial" panose="020B0604020202020204" pitchFamily="34" charset="0"/>
              </a:rPr>
              <a:t>Explain </a:t>
            </a:r>
            <a:r>
              <a:rPr lang="en-US" sz="2200" b="1" dirty="0">
                <a:solidFill>
                  <a:srgbClr val="343536"/>
                </a:solidFill>
                <a:latin typeface="Arial" panose="020B0604020202020204" pitchFamily="34" charset="0"/>
                <a:cs typeface="Arial" panose="020B0604020202020204" pitchFamily="34" charset="0"/>
              </a:rPr>
              <a:t>how to 'measure' and empirically research issues within educational </a:t>
            </a:r>
            <a:endParaRPr lang="en-US" sz="2200" b="1" dirty="0" smtClean="0">
              <a:solidFill>
                <a:srgbClr val="343536"/>
              </a:solidFill>
              <a:latin typeface="Arial" panose="020B0604020202020204" pitchFamily="34" charset="0"/>
              <a:cs typeface="Arial" panose="020B0604020202020204" pitchFamily="34" charset="0"/>
            </a:endParaRPr>
          </a:p>
          <a:p>
            <a:pPr>
              <a:spcBef>
                <a:spcPts val="200"/>
              </a:spcBef>
              <a:spcAft>
                <a:spcPts val="100"/>
              </a:spcAft>
            </a:pPr>
            <a:r>
              <a:rPr lang="en-US" sz="2200" b="1" dirty="0">
                <a:solidFill>
                  <a:srgbClr val="343536"/>
                </a:solidFill>
                <a:latin typeface="Arial" panose="020B0604020202020204" pitchFamily="34" charset="0"/>
                <a:cs typeface="Arial" panose="020B0604020202020204" pitchFamily="34" charset="0"/>
              </a:rPr>
              <a:t> </a:t>
            </a:r>
            <a:r>
              <a:rPr lang="en-US" sz="2200" b="1" dirty="0" smtClean="0">
                <a:solidFill>
                  <a:srgbClr val="343536"/>
                </a:solidFill>
                <a:latin typeface="Arial" panose="020B0604020202020204" pitchFamily="34" charset="0"/>
                <a:cs typeface="Arial" panose="020B0604020202020204" pitchFamily="34" charset="0"/>
              </a:rPr>
              <a:t> psychology </a:t>
            </a:r>
            <a:r>
              <a:rPr lang="en-US" sz="2200" b="1" dirty="0">
                <a:solidFill>
                  <a:srgbClr val="343536"/>
                </a:solidFill>
                <a:latin typeface="Arial" panose="020B0604020202020204" pitchFamily="34" charset="0"/>
                <a:cs typeface="Arial" panose="020B0604020202020204" pitchFamily="34" charset="0"/>
              </a:rPr>
              <a:t>using appropriate research methods</a:t>
            </a:r>
            <a:r>
              <a:rPr lang="en-US" sz="2200" b="1" dirty="0" smtClean="0">
                <a:solidFill>
                  <a:srgbClr val="343536"/>
                </a:solidFill>
                <a:latin typeface="Arial" panose="020B0604020202020204" pitchFamily="34" charset="0"/>
                <a:cs typeface="Arial" panose="020B0604020202020204" pitchFamily="34" charset="0"/>
              </a:rPr>
              <a:t>. ( </a:t>
            </a:r>
            <a:r>
              <a:rPr lang="en-US" sz="2200" b="1" dirty="0" smtClean="0">
                <a:solidFill>
                  <a:srgbClr val="FF0000"/>
                </a:solidFill>
                <a:latin typeface="Arial" panose="020B0604020202020204" pitchFamily="34" charset="0"/>
                <a:cs typeface="Arial" panose="020B0604020202020204" pitchFamily="34" charset="0"/>
              </a:rPr>
              <a:t>cognitive level: understand </a:t>
            </a:r>
            <a:r>
              <a:rPr lang="en-US" sz="2200" b="1" dirty="0" smtClean="0">
                <a:solidFill>
                  <a:srgbClr val="343536"/>
                </a:solidFill>
                <a:latin typeface="Arial" panose="020B0604020202020204" pitchFamily="34" charset="0"/>
                <a:cs typeface="Arial" panose="020B0604020202020204" pitchFamily="34" charset="0"/>
              </a:rPr>
              <a:t>)</a:t>
            </a:r>
            <a:endParaRPr lang="en-US" sz="2200" b="1" i="0" dirty="0">
              <a:solidFill>
                <a:srgbClr val="343536"/>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xmlns="" val="4048202519"/>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46841" y="441434"/>
            <a:ext cx="11845159" cy="6186309"/>
          </a:xfrm>
          <a:prstGeom prst="rect">
            <a:avLst/>
          </a:prstGeom>
        </p:spPr>
        <p:txBody>
          <a:bodyPr wrap="square">
            <a:spAutoFit/>
          </a:bodyPr>
          <a:lstStyle/>
          <a:p>
            <a:pPr marL="457200"/>
            <a:r>
              <a:rPr lang="en-US" b="1" dirty="0" smtClean="0">
                <a:solidFill>
                  <a:srgbClr val="57534B"/>
                </a:solidFill>
                <a:latin typeface="Frutiger"/>
              </a:rPr>
              <a:t> </a:t>
            </a:r>
            <a:r>
              <a:rPr lang="en-US" sz="2200" b="1" dirty="0">
                <a:solidFill>
                  <a:srgbClr val="FF0000"/>
                </a:solidFill>
                <a:latin typeface="Arial" panose="020B0604020202020204" pitchFamily="34" charset="0"/>
                <a:cs typeface="Arial" panose="020B0604020202020204" pitchFamily="34" charset="0"/>
              </a:rPr>
              <a:t>Econometrics </a:t>
            </a:r>
            <a:r>
              <a:rPr lang="en-US" sz="2200" b="1" dirty="0" smtClean="0">
                <a:solidFill>
                  <a:srgbClr val="FF0000"/>
                </a:solidFill>
                <a:latin typeface="Arial" panose="020B0604020202020204" pitchFamily="34" charset="0"/>
                <a:cs typeface="Arial" panose="020B0604020202020204" pitchFamily="34" charset="0"/>
              </a:rPr>
              <a:t>I (Ref: Ohio University)</a:t>
            </a:r>
          </a:p>
          <a:p>
            <a:pPr marL="457200"/>
            <a:endParaRPr lang="en-US" sz="2200" b="1" dirty="0">
              <a:solidFill>
                <a:srgbClr val="FF0000"/>
              </a:solidFill>
              <a:latin typeface="Arial" panose="020B0604020202020204" pitchFamily="34" charset="0"/>
              <a:cs typeface="Arial" panose="020B0604020202020204" pitchFamily="34" charset="0"/>
            </a:endParaRPr>
          </a:p>
          <a:p>
            <a:pPr marL="457200"/>
            <a:r>
              <a:rPr lang="en-US" sz="2200" b="1" u="sng" dirty="0">
                <a:solidFill>
                  <a:srgbClr val="FF0000"/>
                </a:solidFill>
                <a:latin typeface="Arial" panose="020B0604020202020204" pitchFamily="34" charset="0"/>
                <a:cs typeface="Arial" panose="020B0604020202020204" pitchFamily="34" charset="0"/>
              </a:rPr>
              <a:t>Learning </a:t>
            </a:r>
            <a:r>
              <a:rPr lang="en-US" sz="2200" b="1" u="sng" dirty="0" smtClean="0">
                <a:solidFill>
                  <a:srgbClr val="FF0000"/>
                </a:solidFill>
                <a:latin typeface="Arial" panose="020B0604020202020204" pitchFamily="34" charset="0"/>
                <a:cs typeface="Arial" panose="020B0604020202020204" pitchFamily="34" charset="0"/>
              </a:rPr>
              <a:t>outcomes</a:t>
            </a:r>
          </a:p>
          <a:p>
            <a:pPr marL="457200"/>
            <a:endParaRPr lang="en-US" sz="2200" b="1" u="sng" dirty="0" smtClean="0">
              <a:solidFill>
                <a:srgbClr val="FF0000"/>
              </a:solidFill>
              <a:latin typeface="Arial" panose="020B0604020202020204" pitchFamily="34" charset="0"/>
              <a:cs typeface="Arial" panose="020B0604020202020204" pitchFamily="34" charset="0"/>
            </a:endParaRPr>
          </a:p>
          <a:p>
            <a:pPr marL="457200"/>
            <a:r>
              <a:rPr lang="en-US" sz="2200" b="1" u="sng" dirty="0" smtClean="0">
                <a:latin typeface="Arial" panose="020B0604020202020204" pitchFamily="34" charset="0"/>
                <a:cs typeface="Arial" panose="020B0604020202020204" pitchFamily="34" charset="0"/>
              </a:rPr>
              <a:t>After completion f this course, the students will be able to</a:t>
            </a:r>
          </a:p>
          <a:p>
            <a:pPr marL="457200"/>
            <a:endParaRPr lang="en-US" sz="2200" b="1" dirty="0">
              <a:latin typeface="Arial" panose="020B0604020202020204" pitchFamily="34" charset="0"/>
              <a:cs typeface="Arial" panose="020B0604020202020204" pitchFamily="34" charset="0"/>
            </a:endParaRPr>
          </a:p>
          <a:p>
            <a:pPr>
              <a:buFont typeface="+mj-lt"/>
              <a:buAutoNum type="arabicPeriod"/>
            </a:pPr>
            <a:r>
              <a:rPr lang="en-US" sz="2000" b="1" dirty="0" smtClean="0">
                <a:solidFill>
                  <a:srgbClr val="57534B"/>
                </a:solidFill>
                <a:latin typeface="Arial" panose="020B0604020202020204" pitchFamily="34" charset="0"/>
                <a:cs typeface="Arial" panose="020B0604020202020204" pitchFamily="34" charset="0"/>
              </a:rPr>
              <a:t> </a:t>
            </a:r>
            <a:r>
              <a:rPr lang="en-US" sz="2200" b="1" dirty="0" smtClean="0">
                <a:solidFill>
                  <a:srgbClr val="57534B"/>
                </a:solidFill>
                <a:latin typeface="Arial" panose="020B0604020202020204" pitchFamily="34" charset="0"/>
                <a:cs typeface="Arial" panose="020B0604020202020204" pitchFamily="34" charset="0"/>
              </a:rPr>
              <a:t>Explain </a:t>
            </a:r>
            <a:r>
              <a:rPr lang="en-US" sz="2200" b="1" dirty="0">
                <a:solidFill>
                  <a:srgbClr val="57534B"/>
                </a:solidFill>
                <a:latin typeface="Arial" panose="020B0604020202020204" pitchFamily="34" charset="0"/>
                <a:cs typeface="Arial" panose="020B0604020202020204" pitchFamily="34" charset="0"/>
              </a:rPr>
              <a:t>the theoretical foundations of the linear regression model and its estimation</a:t>
            </a:r>
            <a:r>
              <a:rPr lang="en-US" sz="2200" b="1" dirty="0" smtClean="0">
                <a:solidFill>
                  <a:srgbClr val="57534B"/>
                </a:solidFill>
                <a:latin typeface="Arial" panose="020B0604020202020204" pitchFamily="34" charset="0"/>
                <a:cs typeface="Arial" panose="020B0604020202020204" pitchFamily="34" charset="0"/>
              </a:rPr>
              <a:t>.</a:t>
            </a:r>
          </a:p>
          <a:p>
            <a:r>
              <a:rPr lang="en-US" sz="2200" b="1" dirty="0" smtClean="0">
                <a:solidFill>
                  <a:srgbClr val="57534B"/>
                </a:solidFill>
                <a:latin typeface="Arial" panose="020B0604020202020204" pitchFamily="34" charset="0"/>
                <a:cs typeface="Arial" panose="020B0604020202020204" pitchFamily="34" charset="0"/>
              </a:rPr>
              <a:t>                       (</a:t>
            </a:r>
            <a:r>
              <a:rPr lang="en-US" sz="2200" b="1" dirty="0" smtClean="0">
                <a:solidFill>
                  <a:srgbClr val="C00000"/>
                </a:solidFill>
                <a:latin typeface="Arial" panose="020B0604020202020204" pitchFamily="34" charset="0"/>
                <a:cs typeface="Arial" panose="020B0604020202020204" pitchFamily="34" charset="0"/>
              </a:rPr>
              <a:t>cognitive level: understand</a:t>
            </a:r>
            <a:r>
              <a:rPr lang="en-US" sz="2200" b="1" dirty="0" smtClean="0">
                <a:solidFill>
                  <a:srgbClr val="57534B"/>
                </a:solidFill>
                <a:latin typeface="Arial" panose="020B0604020202020204" pitchFamily="34" charset="0"/>
                <a:cs typeface="Arial" panose="020B0604020202020204" pitchFamily="34" charset="0"/>
              </a:rPr>
              <a:t>)</a:t>
            </a:r>
          </a:p>
          <a:p>
            <a:endParaRPr lang="en-US" sz="2200" b="1" dirty="0">
              <a:solidFill>
                <a:srgbClr val="57534B"/>
              </a:solidFill>
              <a:latin typeface="Arial" panose="020B0604020202020204" pitchFamily="34" charset="0"/>
              <a:cs typeface="Arial" panose="020B0604020202020204" pitchFamily="34" charset="0"/>
            </a:endParaRPr>
          </a:p>
          <a:p>
            <a:r>
              <a:rPr lang="en-US" sz="2200" b="1" dirty="0" smtClean="0">
                <a:solidFill>
                  <a:srgbClr val="57534B"/>
                </a:solidFill>
                <a:latin typeface="Arial" panose="020B0604020202020204" pitchFamily="34" charset="0"/>
                <a:cs typeface="Arial" panose="020B0604020202020204" pitchFamily="34" charset="0"/>
              </a:rPr>
              <a:t>2. Interpret </a:t>
            </a:r>
            <a:r>
              <a:rPr lang="en-US" sz="2200" b="1" dirty="0">
                <a:solidFill>
                  <a:srgbClr val="57534B"/>
                </a:solidFill>
                <a:latin typeface="Arial" panose="020B0604020202020204" pitchFamily="34" charset="0"/>
                <a:cs typeface="Arial" panose="020B0604020202020204" pitchFamily="34" charset="0"/>
              </a:rPr>
              <a:t>the results of an estimated model and conduct statistical inference to evaluate </a:t>
            </a:r>
            <a:r>
              <a:rPr lang="en-US" sz="2200" b="1" dirty="0" smtClean="0">
                <a:solidFill>
                  <a:srgbClr val="57534B"/>
                </a:solidFill>
                <a:latin typeface="Arial" panose="020B0604020202020204" pitchFamily="34" charset="0"/>
                <a:cs typeface="Arial" panose="020B0604020202020204" pitchFamily="34" charset="0"/>
              </a:rPr>
              <a:t> an </a:t>
            </a:r>
            <a:r>
              <a:rPr lang="en-US" sz="2200" b="1" dirty="0">
                <a:solidFill>
                  <a:srgbClr val="57534B"/>
                </a:solidFill>
                <a:latin typeface="Arial" panose="020B0604020202020204" pitchFamily="34" charset="0"/>
                <a:cs typeface="Arial" panose="020B0604020202020204" pitchFamily="34" charset="0"/>
              </a:rPr>
              <a:t>economic model</a:t>
            </a:r>
            <a:r>
              <a:rPr lang="en-US" sz="2200" b="1" dirty="0" smtClean="0">
                <a:solidFill>
                  <a:srgbClr val="57534B"/>
                </a:solidFill>
                <a:latin typeface="Arial" panose="020B0604020202020204" pitchFamily="34" charset="0"/>
                <a:cs typeface="Arial" panose="020B0604020202020204" pitchFamily="34" charset="0"/>
              </a:rPr>
              <a:t>.                                     </a:t>
            </a:r>
            <a:r>
              <a:rPr lang="en-US" sz="2200" b="1" dirty="0" smtClean="0">
                <a:solidFill>
                  <a:srgbClr val="C00000"/>
                </a:solidFill>
                <a:latin typeface="Arial" panose="020B0604020202020204" pitchFamily="34" charset="0"/>
                <a:cs typeface="Arial" panose="020B0604020202020204" pitchFamily="34" charset="0"/>
              </a:rPr>
              <a:t>(cognitive level: analyze</a:t>
            </a:r>
            <a:r>
              <a:rPr lang="en-US" sz="2200" b="1" dirty="0" smtClean="0">
                <a:solidFill>
                  <a:srgbClr val="57534B"/>
                </a:solidFill>
                <a:latin typeface="Arial" panose="020B0604020202020204" pitchFamily="34" charset="0"/>
                <a:cs typeface="Arial" panose="020B0604020202020204" pitchFamily="34" charset="0"/>
              </a:rPr>
              <a:t>)</a:t>
            </a:r>
          </a:p>
          <a:p>
            <a:endParaRPr lang="en-US" sz="2200" b="1" dirty="0">
              <a:solidFill>
                <a:srgbClr val="57534B"/>
              </a:solidFill>
              <a:latin typeface="Arial" panose="020B0604020202020204" pitchFamily="34" charset="0"/>
              <a:cs typeface="Arial" panose="020B0604020202020204" pitchFamily="34" charset="0"/>
            </a:endParaRPr>
          </a:p>
          <a:p>
            <a:r>
              <a:rPr lang="en-US" sz="2200" b="1" dirty="0" smtClean="0">
                <a:solidFill>
                  <a:srgbClr val="57534B"/>
                </a:solidFill>
                <a:latin typeface="Arial" panose="020B0604020202020204" pitchFamily="34" charset="0"/>
                <a:cs typeface="Arial" panose="020B0604020202020204" pitchFamily="34" charset="0"/>
              </a:rPr>
              <a:t>3. Identify </a:t>
            </a:r>
            <a:r>
              <a:rPr lang="en-US" sz="2200" b="1" dirty="0">
                <a:solidFill>
                  <a:srgbClr val="57534B"/>
                </a:solidFill>
                <a:latin typeface="Arial" panose="020B0604020202020204" pitchFamily="34" charset="0"/>
                <a:cs typeface="Arial" panose="020B0604020202020204" pitchFamily="34" charset="0"/>
              </a:rPr>
              <a:t>specification problems in an estimated model</a:t>
            </a:r>
            <a:r>
              <a:rPr lang="en-US" sz="2200" b="1" dirty="0" smtClean="0">
                <a:solidFill>
                  <a:srgbClr val="57534B"/>
                </a:solidFill>
                <a:latin typeface="Arial" panose="020B0604020202020204" pitchFamily="34" charset="0"/>
                <a:cs typeface="Arial" panose="020B0604020202020204" pitchFamily="34" charset="0"/>
              </a:rPr>
              <a:t>. (</a:t>
            </a:r>
            <a:r>
              <a:rPr lang="en-US" sz="2200" b="1" dirty="0" smtClean="0">
                <a:solidFill>
                  <a:srgbClr val="C00000"/>
                </a:solidFill>
                <a:latin typeface="Arial" panose="020B0604020202020204" pitchFamily="34" charset="0"/>
                <a:cs typeface="Arial" panose="020B0604020202020204" pitchFamily="34" charset="0"/>
              </a:rPr>
              <a:t>cognitive level: apply</a:t>
            </a:r>
            <a:r>
              <a:rPr lang="en-US" sz="2200" b="1" dirty="0" smtClean="0">
                <a:solidFill>
                  <a:srgbClr val="57534B"/>
                </a:solidFill>
                <a:latin typeface="Arial" panose="020B0604020202020204" pitchFamily="34" charset="0"/>
                <a:cs typeface="Arial" panose="020B0604020202020204" pitchFamily="34" charset="0"/>
              </a:rPr>
              <a:t>)</a:t>
            </a:r>
          </a:p>
          <a:p>
            <a:endParaRPr lang="en-US" sz="2200" b="1" dirty="0">
              <a:solidFill>
                <a:srgbClr val="57534B"/>
              </a:solidFill>
              <a:latin typeface="Arial" panose="020B0604020202020204" pitchFamily="34" charset="0"/>
              <a:cs typeface="Arial" panose="020B0604020202020204" pitchFamily="34" charset="0"/>
            </a:endParaRPr>
          </a:p>
          <a:p>
            <a:r>
              <a:rPr lang="en-US" sz="2200" b="1" dirty="0" smtClean="0">
                <a:solidFill>
                  <a:srgbClr val="57534B"/>
                </a:solidFill>
                <a:latin typeface="Arial" panose="020B0604020202020204" pitchFamily="34" charset="0"/>
                <a:cs typeface="Arial" panose="020B0604020202020204" pitchFamily="34" charset="0"/>
              </a:rPr>
              <a:t>4. Identify </a:t>
            </a:r>
            <a:r>
              <a:rPr lang="en-US" sz="2200" b="1" dirty="0">
                <a:solidFill>
                  <a:srgbClr val="57534B"/>
                </a:solidFill>
                <a:latin typeface="Arial" panose="020B0604020202020204" pitchFamily="34" charset="0"/>
                <a:cs typeface="Arial" panose="020B0604020202020204" pitchFamily="34" charset="0"/>
              </a:rPr>
              <a:t>the limitations of the results</a:t>
            </a:r>
            <a:r>
              <a:rPr lang="en-US" sz="2200" b="1" dirty="0" smtClean="0">
                <a:solidFill>
                  <a:srgbClr val="57534B"/>
                </a:solidFill>
                <a:latin typeface="Arial" panose="020B0604020202020204" pitchFamily="34" charset="0"/>
                <a:cs typeface="Arial" panose="020B0604020202020204" pitchFamily="34" charset="0"/>
              </a:rPr>
              <a:t>.   (</a:t>
            </a:r>
            <a:r>
              <a:rPr lang="en-US" sz="2200" b="1" dirty="0" smtClean="0">
                <a:solidFill>
                  <a:srgbClr val="C00000"/>
                </a:solidFill>
                <a:latin typeface="Arial" panose="020B0604020202020204" pitchFamily="34" charset="0"/>
                <a:cs typeface="Arial" panose="020B0604020202020204" pitchFamily="34" charset="0"/>
              </a:rPr>
              <a:t>cognitive level: apply)</a:t>
            </a:r>
          </a:p>
          <a:p>
            <a:endParaRPr lang="en-US" sz="2200" b="1" dirty="0">
              <a:solidFill>
                <a:srgbClr val="57534B"/>
              </a:solidFill>
              <a:latin typeface="Arial" panose="020B0604020202020204" pitchFamily="34" charset="0"/>
              <a:cs typeface="Arial" panose="020B0604020202020204" pitchFamily="34" charset="0"/>
            </a:endParaRPr>
          </a:p>
          <a:p>
            <a:r>
              <a:rPr lang="en-US" sz="2200" b="1" dirty="0" smtClean="0">
                <a:solidFill>
                  <a:srgbClr val="57534B"/>
                </a:solidFill>
                <a:latin typeface="Arial" panose="020B0604020202020204" pitchFamily="34" charset="0"/>
                <a:cs typeface="Arial" panose="020B0604020202020204" pitchFamily="34" charset="0"/>
              </a:rPr>
              <a:t>5. Apply  </a:t>
            </a:r>
            <a:r>
              <a:rPr lang="en-US" sz="2200" b="1" dirty="0">
                <a:solidFill>
                  <a:srgbClr val="57534B"/>
                </a:solidFill>
                <a:latin typeface="Arial" panose="020B0604020202020204" pitchFamily="34" charset="0"/>
                <a:cs typeface="Arial" panose="020B0604020202020204" pitchFamily="34" charset="0"/>
              </a:rPr>
              <a:t>statistical software such as R or Stata for regression analysis and data </a:t>
            </a:r>
            <a:endParaRPr lang="en-US" sz="2200" b="1" dirty="0" smtClean="0">
              <a:solidFill>
                <a:srgbClr val="57534B"/>
              </a:solidFill>
              <a:latin typeface="Arial" panose="020B0604020202020204" pitchFamily="34" charset="0"/>
              <a:cs typeface="Arial" panose="020B0604020202020204" pitchFamily="34" charset="0"/>
            </a:endParaRPr>
          </a:p>
          <a:p>
            <a:r>
              <a:rPr lang="en-US" sz="2200" b="1" dirty="0">
                <a:solidFill>
                  <a:srgbClr val="57534B"/>
                </a:solidFill>
                <a:latin typeface="Arial" panose="020B0604020202020204" pitchFamily="34" charset="0"/>
                <a:cs typeface="Arial" panose="020B0604020202020204" pitchFamily="34" charset="0"/>
              </a:rPr>
              <a:t> </a:t>
            </a:r>
            <a:r>
              <a:rPr lang="en-US" sz="2200" b="1" dirty="0" smtClean="0">
                <a:solidFill>
                  <a:srgbClr val="57534B"/>
                </a:solidFill>
                <a:latin typeface="Arial" panose="020B0604020202020204" pitchFamily="34" charset="0"/>
                <a:cs typeface="Arial" panose="020B0604020202020204" pitchFamily="34" charset="0"/>
              </a:rPr>
              <a:t>   management.                                          (</a:t>
            </a:r>
            <a:r>
              <a:rPr lang="en-US" sz="2200" b="1" dirty="0" smtClean="0">
                <a:solidFill>
                  <a:srgbClr val="C00000"/>
                </a:solidFill>
                <a:latin typeface="Arial" panose="020B0604020202020204" pitchFamily="34" charset="0"/>
                <a:cs typeface="Arial" panose="020B0604020202020204" pitchFamily="34" charset="0"/>
              </a:rPr>
              <a:t>cognitive level: apply</a:t>
            </a:r>
            <a:r>
              <a:rPr lang="en-US" sz="2200" b="1" dirty="0" smtClean="0">
                <a:solidFill>
                  <a:srgbClr val="57534B"/>
                </a:solidFill>
                <a:latin typeface="Arial" panose="020B0604020202020204" pitchFamily="34" charset="0"/>
                <a:cs typeface="Arial" panose="020B0604020202020204" pitchFamily="34" charset="0"/>
              </a:rPr>
              <a:t>)</a:t>
            </a:r>
            <a:endParaRPr lang="en-US" sz="2200" b="1" i="0" dirty="0">
              <a:solidFill>
                <a:srgbClr val="57534B"/>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xmlns="" val="3440147068"/>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09862" y="240029"/>
            <a:ext cx="11471597" cy="6863417"/>
          </a:xfrm>
          <a:prstGeom prst="rect">
            <a:avLst/>
          </a:prstGeom>
          <a:noFill/>
          <a:ln>
            <a:solidFill>
              <a:schemeClr val="bg2"/>
            </a:solidFill>
          </a:ln>
        </p:spPr>
        <p:txBody>
          <a:bodyPr wrap="square" rtlCol="0">
            <a:spAutoFit/>
          </a:bodyPr>
          <a:lstStyle/>
          <a:p>
            <a:r>
              <a:rPr lang="en-US" sz="2800" b="1" dirty="0" smtClean="0">
                <a:solidFill>
                  <a:srgbClr val="C00000"/>
                </a:solidFill>
                <a:latin typeface="Arial" panose="020B0604020202020204" pitchFamily="34" charset="0"/>
                <a:cs typeface="Arial" panose="020B0604020202020204" pitchFamily="34" charset="0"/>
              </a:rPr>
              <a:t> </a:t>
            </a:r>
            <a:r>
              <a:rPr lang="en-US" sz="2400" b="1" dirty="0" smtClean="0">
                <a:solidFill>
                  <a:srgbClr val="C00000"/>
                </a:solidFill>
                <a:latin typeface="Arial" panose="020B0604020202020204" pitchFamily="34" charset="0"/>
                <a:cs typeface="Arial" panose="020B0604020202020204" pitchFamily="34" charset="0"/>
              </a:rPr>
              <a:t>Course Title: Principles of management</a:t>
            </a:r>
          </a:p>
          <a:p>
            <a:endParaRPr lang="en-US" dirty="0"/>
          </a:p>
          <a:p>
            <a:r>
              <a:rPr lang="en-US" sz="2200" b="1" dirty="0" smtClean="0">
                <a:solidFill>
                  <a:srgbClr val="C00000"/>
                </a:solidFill>
                <a:latin typeface="Arial" panose="020B0604020202020204" pitchFamily="34" charset="0"/>
                <a:cs typeface="Arial" panose="020B0604020202020204" pitchFamily="34" charset="0"/>
              </a:rPr>
              <a:t>Course Outcomes</a:t>
            </a:r>
            <a:r>
              <a:rPr lang="en-US" sz="2000" b="1" dirty="0" smtClean="0">
                <a:solidFill>
                  <a:srgbClr val="C00000"/>
                </a:solidFill>
                <a:latin typeface="Arial" panose="020B0604020202020204" pitchFamily="34" charset="0"/>
                <a:cs typeface="Arial" panose="020B0604020202020204" pitchFamily="34" charset="0"/>
              </a:rPr>
              <a:t>:</a:t>
            </a:r>
          </a:p>
          <a:p>
            <a:r>
              <a:rPr lang="en-US" sz="2200" b="1" dirty="0" smtClean="0">
                <a:solidFill>
                  <a:srgbClr val="C00000"/>
                </a:solidFill>
                <a:latin typeface="Arial" panose="020B0604020202020204" pitchFamily="34" charset="0"/>
                <a:cs typeface="Arial" panose="020B0604020202020204" pitchFamily="34" charset="0"/>
              </a:rPr>
              <a:t>After completion of this course, the students will be able to</a:t>
            </a:r>
            <a:endParaRPr lang="en-US" sz="2200" b="1" dirty="0">
              <a:solidFill>
                <a:srgbClr val="C00000"/>
              </a:solidFill>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sz="2200" b="1" dirty="0" smtClean="0">
                <a:latin typeface="Arial" panose="020B0604020202020204" pitchFamily="34" charset="0"/>
                <a:cs typeface="Arial" panose="020B0604020202020204" pitchFamily="34" charset="0"/>
              </a:rPr>
              <a:t>Integrate </a:t>
            </a:r>
            <a:r>
              <a:rPr lang="en-US" sz="2200" b="1" dirty="0">
                <a:latin typeface="Arial" panose="020B0604020202020204" pitchFamily="34" charset="0"/>
                <a:cs typeface="Arial" panose="020B0604020202020204" pitchFamily="34" charset="0"/>
              </a:rPr>
              <a:t>management principles into management practices</a:t>
            </a:r>
            <a:r>
              <a:rPr lang="en-US" sz="2200" b="1" dirty="0" smtClean="0">
                <a:latin typeface="Arial" panose="020B0604020202020204" pitchFamily="34" charset="0"/>
                <a:cs typeface="Arial" panose="020B0604020202020204" pitchFamily="34" charset="0"/>
              </a:rPr>
              <a:t>. </a:t>
            </a:r>
            <a:r>
              <a:rPr lang="en-US" sz="2200" b="1" dirty="0" smtClean="0">
                <a:solidFill>
                  <a:srgbClr val="C00000"/>
                </a:solidFill>
                <a:latin typeface="Arial" panose="020B0604020202020204" pitchFamily="34" charset="0"/>
                <a:cs typeface="Arial" panose="020B0604020202020204" pitchFamily="34" charset="0"/>
              </a:rPr>
              <a:t>( level: Apply)</a:t>
            </a:r>
          </a:p>
          <a:p>
            <a:pPr marL="342900" indent="-342900">
              <a:buFont typeface="Arial" panose="020B0604020202020204" pitchFamily="34" charset="0"/>
              <a:buChar char="•"/>
            </a:pPr>
            <a:endParaRPr lang="en-US" sz="2200" b="1" dirty="0" smtClean="0">
              <a:solidFill>
                <a:srgbClr val="C00000"/>
              </a:solidFill>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sz="2200" b="1" dirty="0">
                <a:latin typeface="Arial" panose="020B0604020202020204" pitchFamily="34" charset="0"/>
                <a:cs typeface="Arial" panose="020B0604020202020204" pitchFamily="34" charset="0"/>
              </a:rPr>
              <a:t>Assess global situation, including opportunities and threats that will impact management of an organization. </a:t>
            </a:r>
            <a:r>
              <a:rPr lang="en-US" sz="2200" b="1" dirty="0" smtClean="0">
                <a:solidFill>
                  <a:srgbClr val="C00000"/>
                </a:solidFill>
                <a:latin typeface="Arial" panose="020B0604020202020204" pitchFamily="34" charset="0"/>
                <a:cs typeface="Arial" panose="020B0604020202020204" pitchFamily="34" charset="0"/>
              </a:rPr>
              <a:t>(cognitive level: Analyze)</a:t>
            </a:r>
          </a:p>
          <a:p>
            <a:pPr marL="342900" indent="-342900">
              <a:buFont typeface="Arial" panose="020B0604020202020204" pitchFamily="34" charset="0"/>
              <a:buChar char="•"/>
            </a:pPr>
            <a:endParaRPr lang="en-US" sz="2200" b="1" dirty="0">
              <a:solidFill>
                <a:srgbClr val="C00000"/>
              </a:solidFill>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sz="2200" b="1" dirty="0" smtClean="0">
                <a:latin typeface="Arial" panose="020B0604020202020204" pitchFamily="34" charset="0"/>
                <a:cs typeface="Arial" panose="020B0604020202020204" pitchFamily="34" charset="0"/>
              </a:rPr>
              <a:t>Assess </a:t>
            </a:r>
            <a:r>
              <a:rPr lang="en-US" sz="2200" b="1" dirty="0">
                <a:latin typeface="Arial" panose="020B0604020202020204" pitchFamily="34" charset="0"/>
                <a:cs typeface="Arial" panose="020B0604020202020204" pitchFamily="34" charset="0"/>
              </a:rPr>
              <a:t>managerial practices and choices relative to ethical principles and standards</a:t>
            </a:r>
            <a:r>
              <a:rPr lang="en-US" sz="2200" b="1" dirty="0" smtClean="0">
                <a:latin typeface="Arial" panose="020B0604020202020204" pitchFamily="34" charset="0"/>
                <a:cs typeface="Arial" panose="020B0604020202020204" pitchFamily="34" charset="0"/>
              </a:rPr>
              <a:t>. </a:t>
            </a:r>
            <a:r>
              <a:rPr lang="en-US" sz="2200" b="1" dirty="0" smtClean="0">
                <a:solidFill>
                  <a:srgbClr val="C00000"/>
                </a:solidFill>
                <a:latin typeface="Arial" panose="020B0604020202020204" pitchFamily="34" charset="0"/>
                <a:cs typeface="Arial" panose="020B0604020202020204" pitchFamily="34" charset="0"/>
              </a:rPr>
              <a:t>(cognitive level: Analyze)</a:t>
            </a:r>
          </a:p>
          <a:p>
            <a:pPr marL="342900" indent="-342900">
              <a:buFont typeface="Arial" panose="020B0604020202020204" pitchFamily="34" charset="0"/>
              <a:buChar char="•"/>
            </a:pPr>
            <a:endParaRPr lang="en-US" sz="2200" b="1" dirty="0">
              <a:solidFill>
                <a:srgbClr val="C00000"/>
              </a:solidFill>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sz="2200" b="1" dirty="0">
                <a:latin typeface="Arial" panose="020B0604020202020204" pitchFamily="34" charset="0"/>
                <a:cs typeface="Arial" panose="020B0604020202020204" pitchFamily="34" charset="0"/>
              </a:rPr>
              <a:t>Specify how the managerial tasks of planning, organizing, and controlling can be executed in a variety of circumstances</a:t>
            </a:r>
            <a:r>
              <a:rPr lang="en-US" sz="2200" b="1" dirty="0" smtClean="0">
                <a:latin typeface="Arial" panose="020B0604020202020204" pitchFamily="34" charset="0"/>
                <a:cs typeface="Arial" panose="020B0604020202020204" pitchFamily="34" charset="0"/>
              </a:rPr>
              <a:t>. </a:t>
            </a:r>
            <a:r>
              <a:rPr lang="en-US" sz="2200" b="1" dirty="0" smtClean="0">
                <a:solidFill>
                  <a:srgbClr val="C00000"/>
                </a:solidFill>
                <a:latin typeface="Arial" panose="020B0604020202020204" pitchFamily="34" charset="0"/>
                <a:cs typeface="Arial" panose="020B0604020202020204" pitchFamily="34" charset="0"/>
              </a:rPr>
              <a:t>(cognitive level : Apply)</a:t>
            </a:r>
          </a:p>
          <a:p>
            <a:pPr marL="342900" indent="-342900">
              <a:buFont typeface="Arial" panose="020B0604020202020204" pitchFamily="34" charset="0"/>
              <a:buChar char="•"/>
            </a:pPr>
            <a:endParaRPr lang="en-US" sz="2200" b="1" dirty="0">
              <a:solidFill>
                <a:srgbClr val="C00000"/>
              </a:solidFill>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sz="2200" b="1" dirty="0">
                <a:latin typeface="Arial" panose="020B0604020202020204" pitchFamily="34" charset="0"/>
                <a:cs typeface="Arial" panose="020B0604020202020204" pitchFamily="34" charset="0"/>
              </a:rPr>
              <a:t>Evaluate </a:t>
            </a:r>
            <a:r>
              <a:rPr lang="en-US" sz="2200" b="1" dirty="0" smtClean="0">
                <a:latin typeface="Arial" panose="020B0604020202020204" pitchFamily="34" charset="0"/>
                <a:cs typeface="Arial" panose="020B0604020202020204" pitchFamily="34" charset="0"/>
              </a:rPr>
              <a:t>different approaches </a:t>
            </a:r>
            <a:r>
              <a:rPr lang="en-US" sz="2200" b="1" dirty="0">
                <a:latin typeface="Arial" panose="020B0604020202020204" pitchFamily="34" charset="0"/>
                <a:cs typeface="Arial" panose="020B0604020202020204" pitchFamily="34" charset="0"/>
              </a:rPr>
              <a:t>to addressing issues of diversity</a:t>
            </a:r>
            <a:r>
              <a:rPr lang="en-US" sz="2200" b="1" dirty="0" smtClean="0">
                <a:latin typeface="Arial" panose="020B0604020202020204" pitchFamily="34" charset="0"/>
                <a:cs typeface="Arial" panose="020B0604020202020204" pitchFamily="34" charset="0"/>
              </a:rPr>
              <a:t>. </a:t>
            </a:r>
            <a:r>
              <a:rPr lang="en-US" sz="2200" b="1" dirty="0" smtClean="0">
                <a:solidFill>
                  <a:srgbClr val="C00000"/>
                </a:solidFill>
                <a:latin typeface="Arial" panose="020B0604020202020204" pitchFamily="34" charset="0"/>
                <a:cs typeface="Arial" panose="020B0604020202020204" pitchFamily="34" charset="0"/>
              </a:rPr>
              <a:t>(evaluate)</a:t>
            </a:r>
          </a:p>
          <a:p>
            <a:pPr marL="342900" indent="-342900">
              <a:buFont typeface="Arial" panose="020B0604020202020204" pitchFamily="34" charset="0"/>
              <a:buChar char="•"/>
            </a:pPr>
            <a:endParaRPr lang="en-US" sz="2200" b="1" dirty="0" smtClean="0">
              <a:solidFill>
                <a:srgbClr val="C00000"/>
              </a:solidFill>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sz="2200" b="1" dirty="0">
                <a:latin typeface="Arial" panose="020B0604020202020204" pitchFamily="34" charset="0"/>
                <a:cs typeface="Arial" panose="020B0604020202020204" pitchFamily="34" charset="0"/>
              </a:rPr>
              <a:t>Evaluate the global context for taking managerial actions of planning, organizing and controlling </a:t>
            </a:r>
            <a:r>
              <a:rPr lang="en-US" sz="2200" b="1" dirty="0" smtClean="0">
                <a:solidFill>
                  <a:srgbClr val="C00000"/>
                </a:solidFill>
                <a:latin typeface="Arial" panose="020B0604020202020204" pitchFamily="34" charset="0"/>
                <a:cs typeface="Arial" panose="020B0604020202020204" pitchFamily="34" charset="0"/>
              </a:rPr>
              <a:t>(cognitive level: Evaluate</a:t>
            </a:r>
            <a:r>
              <a:rPr lang="en-US" sz="2200" b="1" dirty="0">
                <a:latin typeface="Arial" panose="020B0604020202020204" pitchFamily="34" charset="0"/>
                <a:cs typeface="Arial" panose="020B0604020202020204" pitchFamily="34" charset="0"/>
              </a:rPr>
              <a:t>)</a:t>
            </a:r>
          </a:p>
          <a:p>
            <a:pPr marL="342900" indent="-342900">
              <a:buFont typeface="Arial" panose="020B0604020202020204" pitchFamily="34" charset="0"/>
              <a:buChar char="•"/>
            </a:pPr>
            <a:endParaRPr lang="en-US" sz="2000" b="1" dirty="0">
              <a:solidFill>
                <a:srgbClr val="C0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xmlns="" val="120770871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 y="246743"/>
            <a:ext cx="11959770" cy="5509200"/>
          </a:xfrm>
          <a:prstGeom prst="rect">
            <a:avLst/>
          </a:prstGeom>
        </p:spPr>
        <p:txBody>
          <a:bodyPr wrap="square">
            <a:spAutoFit/>
          </a:bodyPr>
          <a:lstStyle/>
          <a:p>
            <a:pPr>
              <a:lnSpc>
                <a:spcPct val="150000"/>
              </a:lnSpc>
            </a:pPr>
            <a:r>
              <a:rPr lang="en-US" sz="2200" b="1" dirty="0" smtClean="0">
                <a:solidFill>
                  <a:srgbClr val="FF0000"/>
                </a:solidFill>
                <a:latin typeface="chaparral-pro"/>
              </a:rPr>
              <a:t>Classical Sociology Theory (Ref: California state university)</a:t>
            </a:r>
          </a:p>
          <a:p>
            <a:pPr>
              <a:lnSpc>
                <a:spcPct val="150000"/>
              </a:lnSpc>
            </a:pPr>
            <a:r>
              <a:rPr lang="en-US" sz="2200" b="1" dirty="0" smtClean="0">
                <a:solidFill>
                  <a:srgbClr val="FF0000"/>
                </a:solidFill>
                <a:latin typeface="chaparral-pro"/>
              </a:rPr>
              <a:t>Course Learning Outcomes:</a:t>
            </a:r>
          </a:p>
          <a:p>
            <a:pPr>
              <a:lnSpc>
                <a:spcPct val="150000"/>
              </a:lnSpc>
            </a:pPr>
            <a:r>
              <a:rPr lang="en-US" sz="2200" b="1" dirty="0" smtClean="0">
                <a:solidFill>
                  <a:srgbClr val="473F3F"/>
                </a:solidFill>
                <a:latin typeface="chaparral-pro"/>
              </a:rPr>
              <a:t>After completion of this course, the students will be able to</a:t>
            </a:r>
            <a:endParaRPr lang="en-US" sz="2200" b="1" dirty="0">
              <a:solidFill>
                <a:srgbClr val="473F3F"/>
              </a:solidFill>
              <a:latin typeface="chaparral-pro"/>
            </a:endParaRPr>
          </a:p>
          <a:p>
            <a:pPr>
              <a:lnSpc>
                <a:spcPct val="150000"/>
              </a:lnSpc>
              <a:buFont typeface="Arial" panose="020B0604020202020204" pitchFamily="34" charset="0"/>
              <a:buChar char="•"/>
            </a:pPr>
            <a:r>
              <a:rPr lang="en-US" sz="2200" b="1" dirty="0" smtClean="0">
                <a:solidFill>
                  <a:srgbClr val="473F3F"/>
                </a:solidFill>
                <a:latin typeface="chaparral-pro"/>
              </a:rPr>
              <a:t>Articulate the classical sociology </a:t>
            </a:r>
            <a:r>
              <a:rPr lang="en-US" sz="2200" b="1" dirty="0">
                <a:solidFill>
                  <a:srgbClr val="473F3F"/>
                </a:solidFill>
                <a:latin typeface="chaparral-pro"/>
              </a:rPr>
              <a:t>theory </a:t>
            </a:r>
            <a:r>
              <a:rPr lang="en-US" sz="2200" b="1" dirty="0" smtClean="0">
                <a:solidFill>
                  <a:srgbClr val="473F3F"/>
                </a:solidFill>
                <a:latin typeface="chaparral-pro"/>
              </a:rPr>
              <a:t>(</a:t>
            </a:r>
            <a:r>
              <a:rPr lang="en-US" sz="2200" b="1" dirty="0" smtClean="0">
                <a:solidFill>
                  <a:srgbClr val="FF0000"/>
                </a:solidFill>
                <a:latin typeface="chaparral-pro"/>
              </a:rPr>
              <a:t>cognitive level: understand</a:t>
            </a:r>
            <a:r>
              <a:rPr lang="en-US" sz="2200" b="1" dirty="0" smtClean="0">
                <a:solidFill>
                  <a:srgbClr val="473F3F"/>
                </a:solidFill>
                <a:latin typeface="chaparral-pro"/>
              </a:rPr>
              <a:t>)</a:t>
            </a:r>
            <a:endParaRPr lang="en-US" sz="2200" b="1" dirty="0">
              <a:solidFill>
                <a:srgbClr val="473F3F"/>
              </a:solidFill>
              <a:latin typeface="chaparral-pro"/>
            </a:endParaRPr>
          </a:p>
          <a:p>
            <a:pPr>
              <a:lnSpc>
                <a:spcPct val="150000"/>
              </a:lnSpc>
              <a:buFont typeface="Arial" panose="020B0604020202020204" pitchFamily="34" charset="0"/>
              <a:buChar char="•"/>
            </a:pPr>
            <a:r>
              <a:rPr lang="en-US" sz="2200" b="1" dirty="0">
                <a:solidFill>
                  <a:srgbClr val="473F3F"/>
                </a:solidFill>
                <a:latin typeface="chaparral-pro"/>
              </a:rPr>
              <a:t>Explain how classical </a:t>
            </a:r>
            <a:r>
              <a:rPr lang="en-US" sz="2200" b="1" dirty="0" smtClean="0">
                <a:solidFill>
                  <a:srgbClr val="473F3F"/>
                </a:solidFill>
                <a:latin typeface="chaparral-pro"/>
              </a:rPr>
              <a:t>sociology theory </a:t>
            </a:r>
            <a:r>
              <a:rPr lang="en-US" sz="2200" b="1" dirty="0">
                <a:solidFill>
                  <a:srgbClr val="473F3F"/>
                </a:solidFill>
                <a:latin typeface="chaparral-pro"/>
              </a:rPr>
              <a:t>is still used by contemporary scholars</a:t>
            </a:r>
            <a:r>
              <a:rPr lang="en-US" sz="2200" b="1" dirty="0" smtClean="0">
                <a:solidFill>
                  <a:srgbClr val="473F3F"/>
                </a:solidFill>
                <a:latin typeface="chaparral-pro"/>
              </a:rPr>
              <a:t>.</a:t>
            </a:r>
          </a:p>
          <a:p>
            <a:pPr>
              <a:lnSpc>
                <a:spcPct val="150000"/>
              </a:lnSpc>
            </a:pPr>
            <a:r>
              <a:rPr lang="en-US" sz="2200" b="1" dirty="0">
                <a:solidFill>
                  <a:srgbClr val="473F3F"/>
                </a:solidFill>
                <a:latin typeface="chaparral-pro"/>
              </a:rPr>
              <a:t> </a:t>
            </a:r>
            <a:r>
              <a:rPr lang="en-US" sz="2200" b="1" dirty="0" smtClean="0">
                <a:solidFill>
                  <a:srgbClr val="473F3F"/>
                </a:solidFill>
                <a:latin typeface="chaparral-pro"/>
              </a:rPr>
              <a:t>                                                                     (</a:t>
            </a:r>
            <a:r>
              <a:rPr lang="en-US" sz="2200" b="1" dirty="0" smtClean="0">
                <a:solidFill>
                  <a:srgbClr val="FF0000"/>
                </a:solidFill>
                <a:latin typeface="chaparral-pro"/>
              </a:rPr>
              <a:t>cognitive level: understand</a:t>
            </a:r>
            <a:r>
              <a:rPr lang="en-US" sz="2200" b="1" dirty="0" smtClean="0">
                <a:solidFill>
                  <a:srgbClr val="473F3F"/>
                </a:solidFill>
                <a:latin typeface="chaparral-pro"/>
              </a:rPr>
              <a:t>)</a:t>
            </a:r>
            <a:endParaRPr lang="en-US" sz="2200" b="1" dirty="0">
              <a:solidFill>
                <a:srgbClr val="473F3F"/>
              </a:solidFill>
              <a:latin typeface="chaparral-pro"/>
            </a:endParaRPr>
          </a:p>
          <a:p>
            <a:pPr>
              <a:buFont typeface="Arial" panose="020B0604020202020204" pitchFamily="34" charset="0"/>
              <a:buChar char="•"/>
            </a:pPr>
            <a:r>
              <a:rPr lang="en-US" sz="2200" b="1" dirty="0" smtClean="0">
                <a:solidFill>
                  <a:srgbClr val="473F3F"/>
                </a:solidFill>
                <a:latin typeface="chaparral-pro"/>
              </a:rPr>
              <a:t>Analyze </a:t>
            </a:r>
            <a:r>
              <a:rPr lang="en-US" sz="2200" b="1" dirty="0">
                <a:solidFill>
                  <a:srgbClr val="473F3F"/>
                </a:solidFill>
                <a:latin typeface="chaparral-pro"/>
              </a:rPr>
              <a:t>original source material in the form of monographs and articles by classical </a:t>
            </a:r>
            <a:endParaRPr lang="en-US" sz="2200" b="1" dirty="0" smtClean="0">
              <a:solidFill>
                <a:srgbClr val="473F3F"/>
              </a:solidFill>
              <a:latin typeface="chaparral-pro"/>
            </a:endParaRPr>
          </a:p>
          <a:p>
            <a:r>
              <a:rPr lang="en-US" sz="2200" b="1" dirty="0">
                <a:solidFill>
                  <a:srgbClr val="473F3F"/>
                </a:solidFill>
                <a:latin typeface="chaparral-pro"/>
              </a:rPr>
              <a:t> </a:t>
            </a:r>
            <a:r>
              <a:rPr lang="en-US" sz="2200" b="1" dirty="0" smtClean="0">
                <a:solidFill>
                  <a:srgbClr val="473F3F"/>
                </a:solidFill>
                <a:latin typeface="chaparral-pro"/>
              </a:rPr>
              <a:t> thinkers </a:t>
            </a:r>
            <a:r>
              <a:rPr lang="en-US" sz="2200" b="1" dirty="0">
                <a:solidFill>
                  <a:srgbClr val="473F3F"/>
                </a:solidFill>
                <a:latin typeface="chaparral-pro"/>
              </a:rPr>
              <a:t>(Marx, Weber, Durkheim, Simmel, DuBois and others) from the 19th century to </a:t>
            </a:r>
            <a:endParaRPr lang="en-US" sz="2200" b="1" dirty="0" smtClean="0">
              <a:solidFill>
                <a:srgbClr val="473F3F"/>
              </a:solidFill>
              <a:latin typeface="chaparral-pro"/>
            </a:endParaRPr>
          </a:p>
          <a:p>
            <a:r>
              <a:rPr lang="en-US" sz="2200" b="1" dirty="0">
                <a:solidFill>
                  <a:srgbClr val="473F3F"/>
                </a:solidFill>
                <a:latin typeface="chaparral-pro"/>
              </a:rPr>
              <a:t> </a:t>
            </a:r>
            <a:r>
              <a:rPr lang="en-US" sz="2200" b="1" dirty="0" smtClean="0">
                <a:solidFill>
                  <a:srgbClr val="473F3F"/>
                </a:solidFill>
                <a:latin typeface="chaparral-pro"/>
              </a:rPr>
              <a:t> mid </a:t>
            </a:r>
            <a:r>
              <a:rPr lang="en-US" sz="2200" b="1" dirty="0">
                <a:solidFill>
                  <a:srgbClr val="473F3F"/>
                </a:solidFill>
                <a:latin typeface="chaparral-pro"/>
              </a:rPr>
              <a:t>century</a:t>
            </a:r>
            <a:r>
              <a:rPr lang="en-US" sz="2200" b="1" dirty="0" smtClean="0">
                <a:solidFill>
                  <a:srgbClr val="473F3F"/>
                </a:solidFill>
                <a:latin typeface="chaparral-pro"/>
              </a:rPr>
              <a:t>.                                                (</a:t>
            </a:r>
            <a:r>
              <a:rPr lang="en-US" sz="2200" b="1" dirty="0" smtClean="0">
                <a:solidFill>
                  <a:srgbClr val="FF0000"/>
                </a:solidFill>
                <a:latin typeface="chaparral-pro"/>
              </a:rPr>
              <a:t>cognitive level: analyze)</a:t>
            </a:r>
            <a:endParaRPr lang="en-US" sz="2200" b="1" dirty="0">
              <a:solidFill>
                <a:srgbClr val="FF0000"/>
              </a:solidFill>
              <a:latin typeface="chaparral-pro"/>
            </a:endParaRPr>
          </a:p>
          <a:p>
            <a:pPr>
              <a:buFont typeface="Arial" panose="020B0604020202020204" pitchFamily="34" charset="0"/>
              <a:buChar char="•"/>
            </a:pPr>
            <a:r>
              <a:rPr lang="en-US" sz="2200" b="1" dirty="0">
                <a:solidFill>
                  <a:srgbClr val="473F3F"/>
                </a:solidFill>
                <a:latin typeface="chaparral-pro"/>
              </a:rPr>
              <a:t>Apply key classical social theories to current social problems and issues</a:t>
            </a:r>
            <a:r>
              <a:rPr lang="en-US" sz="2200" b="1" dirty="0" smtClean="0">
                <a:solidFill>
                  <a:srgbClr val="473F3F"/>
                </a:solidFill>
                <a:latin typeface="chaparral-pro"/>
              </a:rPr>
              <a:t>.</a:t>
            </a:r>
          </a:p>
          <a:p>
            <a:r>
              <a:rPr lang="en-US" sz="2200" b="1" dirty="0">
                <a:solidFill>
                  <a:srgbClr val="473F3F"/>
                </a:solidFill>
                <a:latin typeface="chaparral-pro"/>
              </a:rPr>
              <a:t> </a:t>
            </a:r>
            <a:r>
              <a:rPr lang="en-US" sz="2200" b="1" dirty="0" smtClean="0">
                <a:solidFill>
                  <a:srgbClr val="473F3F"/>
                </a:solidFill>
                <a:latin typeface="chaparral-pro"/>
              </a:rPr>
              <a:t>                                                                      (</a:t>
            </a:r>
            <a:r>
              <a:rPr lang="en-US" sz="2200" b="1" dirty="0" smtClean="0">
                <a:solidFill>
                  <a:srgbClr val="FF0000"/>
                </a:solidFill>
                <a:latin typeface="chaparral-pro"/>
              </a:rPr>
              <a:t>cognitive level: apply)</a:t>
            </a:r>
            <a:endParaRPr lang="en-US" sz="2200" b="1" dirty="0">
              <a:solidFill>
                <a:srgbClr val="FF0000"/>
              </a:solidFill>
              <a:latin typeface="chaparral-pro"/>
            </a:endParaRPr>
          </a:p>
          <a:p>
            <a:pPr>
              <a:buFont typeface="Arial" panose="020B0604020202020204" pitchFamily="34" charset="0"/>
              <a:buChar char="•"/>
            </a:pPr>
            <a:r>
              <a:rPr lang="en-US" sz="2200" b="1" dirty="0">
                <a:solidFill>
                  <a:srgbClr val="473F3F"/>
                </a:solidFill>
                <a:latin typeface="chaparral-pro"/>
              </a:rPr>
              <a:t>Construct outline of the history of the emergence of the discipline of sociology </a:t>
            </a:r>
          </a:p>
          <a:p>
            <a:r>
              <a:rPr lang="en-US" sz="2200" b="1" dirty="0" smtClean="0">
                <a:solidFill>
                  <a:srgbClr val="473F3F"/>
                </a:solidFill>
                <a:latin typeface="chaparral-pro"/>
              </a:rPr>
              <a:t>                                                                       (</a:t>
            </a:r>
            <a:r>
              <a:rPr lang="en-US" sz="2200" b="1" dirty="0" smtClean="0">
                <a:solidFill>
                  <a:srgbClr val="FF0000"/>
                </a:solidFill>
                <a:latin typeface="chaparral-pro"/>
              </a:rPr>
              <a:t>cognitive level: analyze</a:t>
            </a:r>
            <a:r>
              <a:rPr lang="en-US" sz="2200" b="1" dirty="0" smtClean="0">
                <a:solidFill>
                  <a:srgbClr val="473F3F"/>
                </a:solidFill>
                <a:latin typeface="chaparral-pro"/>
              </a:rPr>
              <a:t>)                                          </a:t>
            </a:r>
            <a:endParaRPr lang="en-US" sz="2200" b="1" i="0" dirty="0">
              <a:solidFill>
                <a:srgbClr val="473F3F"/>
              </a:solidFill>
              <a:effectLst/>
              <a:latin typeface="chaparral-pro"/>
            </a:endParaRPr>
          </a:p>
        </p:txBody>
      </p:sp>
    </p:spTree>
    <p:extLst>
      <p:ext uri="{BB962C8B-B14F-4D97-AF65-F5344CB8AC3E}">
        <p14:creationId xmlns:p14="http://schemas.microsoft.com/office/powerpoint/2010/main" xmlns="" val="2946687727"/>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2248" y="362607"/>
            <a:ext cx="11366938" cy="6186309"/>
          </a:xfrm>
          <a:prstGeom prst="rect">
            <a:avLst/>
          </a:prstGeom>
        </p:spPr>
        <p:txBody>
          <a:bodyPr wrap="square">
            <a:spAutoFit/>
          </a:bodyPr>
          <a:lstStyle/>
          <a:p>
            <a:pPr algn="just">
              <a:lnSpc>
                <a:spcPct val="150000"/>
              </a:lnSpc>
            </a:pPr>
            <a:r>
              <a:rPr lang="en-US" sz="2400" b="1" dirty="0" smtClean="0">
                <a:latin typeface="Arial" panose="020B0604020202020204" pitchFamily="34" charset="0"/>
                <a:ea typeface="Calibri" panose="020F0502020204030204" pitchFamily="34" charset="0"/>
                <a:cs typeface="Arial" panose="020B0604020202020204" pitchFamily="34" charset="0"/>
              </a:rPr>
              <a:t>Course Title</a:t>
            </a:r>
            <a:r>
              <a:rPr lang="en-US" sz="2200" b="1" dirty="0" smtClean="0">
                <a:latin typeface="Arial" panose="020B0604020202020204" pitchFamily="34" charset="0"/>
                <a:ea typeface="Calibri" panose="020F0502020204030204" pitchFamily="34" charset="0"/>
                <a:cs typeface="Arial" panose="020B0604020202020204" pitchFamily="34" charset="0"/>
              </a:rPr>
              <a:t>: </a:t>
            </a:r>
            <a:r>
              <a:rPr lang="en-US" sz="2200" b="1" dirty="0" smtClean="0">
                <a:solidFill>
                  <a:srgbClr val="C00000"/>
                </a:solidFill>
                <a:latin typeface="Arial" panose="020B0604020202020204" pitchFamily="34" charset="0"/>
                <a:ea typeface="Calibri" panose="020F0502020204030204" pitchFamily="34" charset="0"/>
                <a:cs typeface="Arial" panose="020B0604020202020204" pitchFamily="34" charset="0"/>
              </a:rPr>
              <a:t>Law and Social Transformation </a:t>
            </a:r>
            <a:r>
              <a:rPr lang="en-US" sz="2200" b="1" dirty="0" smtClean="0">
                <a:latin typeface="Arial" panose="020B0604020202020204" pitchFamily="34" charset="0"/>
                <a:ea typeface="Calibri" panose="020F0502020204030204" pitchFamily="34" charset="0"/>
                <a:cs typeface="Arial" panose="020B0604020202020204" pitchFamily="34" charset="0"/>
              </a:rPr>
              <a:t>(LLM in Criminal Law)</a:t>
            </a:r>
          </a:p>
          <a:p>
            <a:pPr algn="just">
              <a:lnSpc>
                <a:spcPct val="150000"/>
              </a:lnSpc>
            </a:pPr>
            <a:r>
              <a:rPr lang="en-US" sz="2200" b="1" i="1" dirty="0" smtClean="0">
                <a:solidFill>
                  <a:srgbClr val="C00000"/>
                </a:solidFill>
                <a:latin typeface="Arial" panose="020B0604020202020204" pitchFamily="34" charset="0"/>
                <a:ea typeface="Calibri" panose="020F0502020204030204" pitchFamily="34" charset="0"/>
                <a:cs typeface="Arial" panose="020B0604020202020204" pitchFamily="34" charset="0"/>
              </a:rPr>
              <a:t>Ref: Central University of Karnataka</a:t>
            </a:r>
          </a:p>
          <a:p>
            <a:pPr algn="just">
              <a:lnSpc>
                <a:spcPct val="150000"/>
              </a:lnSpc>
            </a:pPr>
            <a:r>
              <a:rPr lang="en-US" sz="2200" b="1" i="1" dirty="0" smtClean="0">
                <a:solidFill>
                  <a:srgbClr val="C00000"/>
                </a:solidFill>
                <a:latin typeface="Arial" panose="020B0604020202020204" pitchFamily="34" charset="0"/>
                <a:ea typeface="Calibri" panose="020F0502020204030204" pitchFamily="34" charset="0"/>
                <a:cs typeface="Arial" panose="020B0604020202020204" pitchFamily="34" charset="0"/>
              </a:rPr>
              <a:t>Course Learning Outcomes:</a:t>
            </a:r>
          </a:p>
          <a:p>
            <a:pPr algn="just">
              <a:lnSpc>
                <a:spcPct val="150000"/>
              </a:lnSpc>
            </a:pPr>
            <a:r>
              <a:rPr lang="en-US" sz="2200" b="1" dirty="0" smtClean="0">
                <a:latin typeface="Arial" panose="020B0604020202020204" pitchFamily="34" charset="0"/>
                <a:ea typeface="Calibri" panose="020F0502020204030204" pitchFamily="34" charset="0"/>
                <a:cs typeface="Arial" panose="020B0604020202020204" pitchFamily="34" charset="0"/>
              </a:rPr>
              <a:t>After </a:t>
            </a:r>
            <a:r>
              <a:rPr lang="en-US" sz="2200" b="1" dirty="0">
                <a:latin typeface="Arial" panose="020B0604020202020204" pitchFamily="34" charset="0"/>
                <a:ea typeface="Calibri" panose="020F0502020204030204" pitchFamily="34" charset="0"/>
                <a:cs typeface="Arial" panose="020B0604020202020204" pitchFamily="34" charset="0"/>
              </a:rPr>
              <a:t>completion of this course successfully, the students will be able to: </a:t>
            </a:r>
          </a:p>
          <a:p>
            <a:pPr algn="just">
              <a:lnSpc>
                <a:spcPct val="150000"/>
              </a:lnSpc>
            </a:pPr>
            <a:r>
              <a:rPr lang="en-US" sz="2200" b="1" dirty="0">
                <a:latin typeface="Arial" panose="020B0604020202020204" pitchFamily="34" charset="0"/>
                <a:ea typeface="Calibri" panose="020F0502020204030204" pitchFamily="34" charset="0"/>
                <a:cs typeface="Arial" panose="020B0604020202020204" pitchFamily="34" charset="0"/>
              </a:rPr>
              <a:t> </a:t>
            </a:r>
            <a:r>
              <a:rPr lang="en-US" sz="2200" b="1" dirty="0" smtClean="0">
                <a:latin typeface="Arial" panose="020B0604020202020204" pitchFamily="34" charset="0"/>
                <a:ea typeface="Calibri" panose="020F0502020204030204" pitchFamily="34" charset="0"/>
                <a:cs typeface="Arial" panose="020B0604020202020204" pitchFamily="34" charset="0"/>
              </a:rPr>
              <a:t>CLO-1</a:t>
            </a:r>
            <a:r>
              <a:rPr lang="en-US" sz="2200" b="1" dirty="0">
                <a:latin typeface="Arial" panose="020B0604020202020204" pitchFamily="34" charset="0"/>
                <a:ea typeface="Calibri" panose="020F0502020204030204" pitchFamily="34" charset="0"/>
                <a:cs typeface="Arial" panose="020B0604020202020204" pitchFamily="34" charset="0"/>
              </a:rPr>
              <a:t>: </a:t>
            </a:r>
            <a:r>
              <a:rPr lang="en-US" sz="2200" b="1" dirty="0" smtClean="0">
                <a:latin typeface="Arial" panose="020B0604020202020204" pitchFamily="34" charset="0"/>
                <a:ea typeface="Calibri" panose="020F0502020204030204" pitchFamily="34" charset="0"/>
                <a:cs typeface="Arial" panose="020B0604020202020204" pitchFamily="34" charset="0"/>
              </a:rPr>
              <a:t>Apply </a:t>
            </a:r>
            <a:r>
              <a:rPr lang="en-US" sz="2200" b="1" dirty="0">
                <a:latin typeface="Arial" panose="020B0604020202020204" pitchFamily="34" charset="0"/>
                <a:ea typeface="Calibri" panose="020F0502020204030204" pitchFamily="34" charset="0"/>
                <a:cs typeface="Arial" panose="020B0604020202020204" pitchFamily="34" charset="0"/>
              </a:rPr>
              <a:t>the knowledge of law as social change</a:t>
            </a:r>
            <a:r>
              <a:rPr lang="en-US" sz="2200" b="1" dirty="0" smtClean="0">
                <a:latin typeface="Arial" panose="020B0604020202020204" pitchFamily="34" charset="0"/>
                <a:ea typeface="Calibri" panose="020F0502020204030204" pitchFamily="34" charset="0"/>
                <a:cs typeface="Arial" panose="020B0604020202020204" pitchFamily="34" charset="0"/>
              </a:rPr>
              <a:t>. (</a:t>
            </a:r>
            <a:r>
              <a:rPr lang="en-US" sz="2200" b="1" dirty="0" smtClean="0">
                <a:solidFill>
                  <a:srgbClr val="C00000"/>
                </a:solidFill>
                <a:latin typeface="Arial" panose="020B0604020202020204" pitchFamily="34" charset="0"/>
                <a:ea typeface="Calibri" panose="020F0502020204030204" pitchFamily="34" charset="0"/>
                <a:cs typeface="Arial" panose="020B0604020202020204" pitchFamily="34" charset="0"/>
              </a:rPr>
              <a:t>Apply level</a:t>
            </a:r>
            <a:r>
              <a:rPr lang="en-US" sz="2200" b="1" dirty="0" smtClean="0">
                <a:latin typeface="Arial" panose="020B0604020202020204" pitchFamily="34" charset="0"/>
                <a:ea typeface="Calibri" panose="020F0502020204030204" pitchFamily="34" charset="0"/>
                <a:cs typeface="Arial" panose="020B0604020202020204" pitchFamily="34" charset="0"/>
              </a:rPr>
              <a:t>)</a:t>
            </a:r>
            <a:endParaRPr lang="en-US" sz="2200" b="1" dirty="0">
              <a:latin typeface="Arial" panose="020B0604020202020204" pitchFamily="34" charset="0"/>
              <a:ea typeface="Calibri" panose="020F0502020204030204" pitchFamily="34" charset="0"/>
              <a:cs typeface="Arial" panose="020B0604020202020204" pitchFamily="34" charset="0"/>
            </a:endParaRPr>
          </a:p>
          <a:p>
            <a:pPr marL="914400" marR="0" indent="-914400" algn="just">
              <a:lnSpc>
                <a:spcPct val="150000"/>
              </a:lnSpc>
              <a:spcBef>
                <a:spcPts val="0"/>
              </a:spcBef>
              <a:spcAft>
                <a:spcPts val="0"/>
              </a:spcAft>
            </a:pPr>
            <a:r>
              <a:rPr lang="en-US" sz="2200" b="1" dirty="0">
                <a:latin typeface="Arial" panose="020B0604020202020204" pitchFamily="34" charset="0"/>
                <a:ea typeface="Calibri" panose="020F0502020204030204" pitchFamily="34" charset="0"/>
                <a:cs typeface="Arial" panose="020B0604020202020204" pitchFamily="34" charset="0"/>
              </a:rPr>
              <a:t>CLO-2: </a:t>
            </a:r>
            <a:r>
              <a:rPr lang="en-US" sz="2200" b="1" dirty="0" smtClean="0">
                <a:latin typeface="Arial" panose="020B0604020202020204" pitchFamily="34" charset="0"/>
                <a:ea typeface="Calibri" panose="020F0502020204030204" pitchFamily="34" charset="0"/>
                <a:cs typeface="Arial" panose="020B0604020202020204" pitchFamily="34" charset="0"/>
              </a:rPr>
              <a:t>Explain </a:t>
            </a:r>
            <a:r>
              <a:rPr lang="en-US" sz="2200" b="1" dirty="0">
                <a:latin typeface="Arial" panose="020B0604020202020204" pitchFamily="34" charset="0"/>
                <a:ea typeface="Calibri" panose="020F0502020204030204" pitchFamily="34" charset="0"/>
                <a:cs typeface="Arial" panose="020B0604020202020204" pitchFamily="34" charset="0"/>
              </a:rPr>
              <a:t>the impact of colonization on the concepts of law and social </a:t>
            </a:r>
            <a:r>
              <a:rPr lang="en-US" sz="2200" b="1" dirty="0" smtClean="0">
                <a:latin typeface="Arial" panose="020B0604020202020204" pitchFamily="34" charset="0"/>
                <a:ea typeface="Calibri" panose="020F0502020204030204" pitchFamily="34" charset="0"/>
                <a:cs typeface="Arial" panose="020B0604020202020204" pitchFamily="34" charset="0"/>
              </a:rPr>
              <a:t> </a:t>
            </a:r>
          </a:p>
          <a:p>
            <a:pPr marL="914400" marR="0" indent="-914400" algn="just">
              <a:lnSpc>
                <a:spcPct val="150000"/>
              </a:lnSpc>
              <a:spcBef>
                <a:spcPts val="0"/>
              </a:spcBef>
              <a:spcAft>
                <a:spcPts val="0"/>
              </a:spcAft>
            </a:pPr>
            <a:r>
              <a:rPr lang="en-US" sz="2200" b="1" dirty="0">
                <a:latin typeface="Arial" panose="020B0604020202020204" pitchFamily="34" charset="0"/>
                <a:ea typeface="Calibri" panose="020F0502020204030204" pitchFamily="34" charset="0"/>
                <a:cs typeface="Arial" panose="020B0604020202020204" pitchFamily="34" charset="0"/>
              </a:rPr>
              <a:t> </a:t>
            </a:r>
            <a:r>
              <a:rPr lang="en-US" sz="2200" b="1" dirty="0" smtClean="0">
                <a:latin typeface="Arial" panose="020B0604020202020204" pitchFamily="34" charset="0"/>
                <a:ea typeface="Calibri" panose="020F0502020204030204" pitchFamily="34" charset="0"/>
                <a:cs typeface="Arial" panose="020B0604020202020204" pitchFamily="34" charset="0"/>
              </a:rPr>
              <a:t>            transformation. (</a:t>
            </a:r>
            <a:r>
              <a:rPr lang="en-US" sz="2200" b="1" dirty="0" smtClean="0">
                <a:solidFill>
                  <a:srgbClr val="C00000"/>
                </a:solidFill>
                <a:latin typeface="Arial" panose="020B0604020202020204" pitchFamily="34" charset="0"/>
                <a:ea typeface="Calibri" panose="020F0502020204030204" pitchFamily="34" charset="0"/>
                <a:cs typeface="Arial" panose="020B0604020202020204" pitchFamily="34" charset="0"/>
              </a:rPr>
              <a:t>Understand level</a:t>
            </a:r>
            <a:r>
              <a:rPr lang="en-US" sz="2200" b="1" dirty="0" smtClean="0">
                <a:latin typeface="Arial" panose="020B0604020202020204" pitchFamily="34" charset="0"/>
                <a:ea typeface="Calibri" panose="020F0502020204030204" pitchFamily="34" charset="0"/>
                <a:cs typeface="Arial" panose="020B0604020202020204" pitchFamily="34" charset="0"/>
              </a:rPr>
              <a:t>)</a:t>
            </a:r>
            <a:endParaRPr lang="en-US" sz="2200" b="1" dirty="0">
              <a:latin typeface="Arial" panose="020B0604020202020204" pitchFamily="34" charset="0"/>
              <a:ea typeface="Calibri" panose="020F0502020204030204" pitchFamily="34" charset="0"/>
              <a:cs typeface="Arial" panose="020B0604020202020204" pitchFamily="34" charset="0"/>
            </a:endParaRPr>
          </a:p>
          <a:p>
            <a:pPr algn="just">
              <a:lnSpc>
                <a:spcPct val="150000"/>
              </a:lnSpc>
            </a:pPr>
            <a:r>
              <a:rPr lang="en-US" sz="2200" b="1" dirty="0">
                <a:latin typeface="Arial" panose="020B0604020202020204" pitchFamily="34" charset="0"/>
                <a:ea typeface="Calibri" panose="020F0502020204030204" pitchFamily="34" charset="0"/>
                <a:cs typeface="Arial" panose="020B0604020202020204" pitchFamily="34" charset="0"/>
              </a:rPr>
              <a:t>CLO-3: </a:t>
            </a:r>
            <a:r>
              <a:rPr lang="en-US" sz="2200" b="1" dirty="0" smtClean="0">
                <a:latin typeface="Arial" panose="020B0604020202020204" pitchFamily="34" charset="0"/>
                <a:ea typeface="Calibri" panose="020F0502020204030204" pitchFamily="34" charset="0"/>
                <a:cs typeface="Arial" panose="020B0604020202020204" pitchFamily="34" charset="0"/>
              </a:rPr>
              <a:t>Apply </a:t>
            </a:r>
            <a:r>
              <a:rPr lang="en-US" sz="2200" b="1" dirty="0">
                <a:latin typeface="Arial" panose="020B0604020202020204" pitchFamily="34" charset="0"/>
                <a:ea typeface="Calibri" panose="020F0502020204030204" pitchFamily="34" charset="0"/>
                <a:cs typeface="Arial" panose="020B0604020202020204" pitchFamily="34" charset="0"/>
              </a:rPr>
              <a:t>the provisions of constitution in empowering women</a:t>
            </a:r>
            <a:r>
              <a:rPr lang="en-US" sz="2200" b="1" dirty="0" smtClean="0">
                <a:latin typeface="Arial" panose="020B0604020202020204" pitchFamily="34" charset="0"/>
                <a:ea typeface="Calibri" panose="020F0502020204030204" pitchFamily="34" charset="0"/>
                <a:cs typeface="Arial" panose="020B0604020202020204" pitchFamily="34" charset="0"/>
              </a:rPr>
              <a:t>. (</a:t>
            </a:r>
            <a:r>
              <a:rPr lang="en-US" sz="2200" b="1" dirty="0" smtClean="0">
                <a:solidFill>
                  <a:srgbClr val="C00000"/>
                </a:solidFill>
                <a:latin typeface="Arial" panose="020B0604020202020204" pitchFamily="34" charset="0"/>
                <a:ea typeface="Calibri" panose="020F0502020204030204" pitchFamily="34" charset="0"/>
                <a:cs typeface="Arial" panose="020B0604020202020204" pitchFamily="34" charset="0"/>
              </a:rPr>
              <a:t>Apply level</a:t>
            </a:r>
            <a:r>
              <a:rPr lang="en-US" sz="2200" b="1" dirty="0" smtClean="0">
                <a:latin typeface="Arial" panose="020B0604020202020204" pitchFamily="34" charset="0"/>
                <a:ea typeface="Calibri" panose="020F0502020204030204" pitchFamily="34" charset="0"/>
                <a:cs typeface="Arial" panose="020B0604020202020204" pitchFamily="34" charset="0"/>
              </a:rPr>
              <a:t>)</a:t>
            </a:r>
            <a:endParaRPr lang="en-US" sz="2200" b="1" dirty="0">
              <a:latin typeface="Arial" panose="020B0604020202020204" pitchFamily="34" charset="0"/>
              <a:ea typeface="Calibri" panose="020F0502020204030204" pitchFamily="34" charset="0"/>
              <a:cs typeface="Arial" panose="020B0604020202020204" pitchFamily="34" charset="0"/>
            </a:endParaRPr>
          </a:p>
          <a:p>
            <a:pPr marL="914400" marR="0" indent="-914400" algn="just">
              <a:lnSpc>
                <a:spcPct val="150000"/>
              </a:lnSpc>
              <a:spcBef>
                <a:spcPts val="0"/>
              </a:spcBef>
              <a:spcAft>
                <a:spcPts val="0"/>
              </a:spcAft>
            </a:pPr>
            <a:r>
              <a:rPr lang="en-US" sz="2200" b="1" dirty="0" smtClean="0">
                <a:latin typeface="Arial" panose="020B0604020202020204" pitchFamily="34" charset="0"/>
                <a:ea typeface="Calibri" panose="020F0502020204030204" pitchFamily="34" charset="0"/>
                <a:cs typeface="Arial" panose="020B0604020202020204" pitchFamily="34" charset="0"/>
              </a:rPr>
              <a:t>CLO-4:Explore </a:t>
            </a:r>
            <a:r>
              <a:rPr lang="en-US" sz="2200" b="1" dirty="0">
                <a:latin typeface="Arial" panose="020B0604020202020204" pitchFamily="34" charset="0"/>
                <a:ea typeface="Calibri" panose="020F0502020204030204" pitchFamily="34" charset="0"/>
                <a:cs typeface="Arial" panose="020B0604020202020204" pitchFamily="34" charset="0"/>
              </a:rPr>
              <a:t>the contribution of criminal reforms in protecting and compensating the victims. </a:t>
            </a:r>
            <a:r>
              <a:rPr lang="en-US" sz="2200" b="1" dirty="0" smtClean="0">
                <a:latin typeface="Arial" panose="020B0604020202020204" pitchFamily="34" charset="0"/>
                <a:ea typeface="Calibri" panose="020F0502020204030204" pitchFamily="34" charset="0"/>
                <a:cs typeface="Arial" panose="020B0604020202020204" pitchFamily="34" charset="0"/>
              </a:rPr>
              <a:t>(</a:t>
            </a:r>
            <a:r>
              <a:rPr lang="en-US" sz="2200" b="1" dirty="0" smtClean="0">
                <a:solidFill>
                  <a:srgbClr val="C00000"/>
                </a:solidFill>
                <a:latin typeface="Arial" panose="020B0604020202020204" pitchFamily="34" charset="0"/>
                <a:ea typeface="Calibri" panose="020F0502020204030204" pitchFamily="34" charset="0"/>
                <a:cs typeface="Arial" panose="020B0604020202020204" pitchFamily="34" charset="0"/>
              </a:rPr>
              <a:t>Analyse level</a:t>
            </a:r>
            <a:r>
              <a:rPr lang="en-US" sz="2200" b="1" dirty="0" smtClean="0">
                <a:latin typeface="Arial" panose="020B0604020202020204" pitchFamily="34" charset="0"/>
                <a:ea typeface="Calibri" panose="020F0502020204030204" pitchFamily="34" charset="0"/>
                <a:cs typeface="Arial" panose="020B0604020202020204" pitchFamily="34" charset="0"/>
              </a:rPr>
              <a:t>)</a:t>
            </a:r>
            <a:endParaRPr lang="en-US" sz="2200" b="1" dirty="0">
              <a:latin typeface="Arial" panose="020B0604020202020204" pitchFamily="34" charset="0"/>
              <a:ea typeface="Calibri" panose="020F0502020204030204" pitchFamily="34" charset="0"/>
              <a:cs typeface="Arial" panose="020B0604020202020204" pitchFamily="34" charset="0"/>
            </a:endParaRPr>
          </a:p>
          <a:p>
            <a:pPr marL="914400" marR="0" indent="-914400" algn="just">
              <a:lnSpc>
                <a:spcPct val="150000"/>
              </a:lnSpc>
              <a:spcBef>
                <a:spcPts val="0"/>
              </a:spcBef>
              <a:spcAft>
                <a:spcPts val="0"/>
              </a:spcAft>
            </a:pPr>
            <a:r>
              <a:rPr lang="en-US" sz="2200" b="1" dirty="0">
                <a:latin typeface="Arial" panose="020B0604020202020204" pitchFamily="34" charset="0"/>
                <a:ea typeface="Calibri" panose="020F0502020204030204" pitchFamily="34" charset="0"/>
                <a:cs typeface="Arial" panose="020B0604020202020204" pitchFamily="34" charset="0"/>
              </a:rPr>
              <a:t>CLO-5: </a:t>
            </a:r>
            <a:r>
              <a:rPr lang="en-US" sz="2200" b="1" dirty="0" smtClean="0">
                <a:latin typeface="Arial" panose="020B0604020202020204" pitchFamily="34" charset="0"/>
                <a:ea typeface="Calibri" panose="020F0502020204030204" pitchFamily="34" charset="0"/>
                <a:cs typeface="Arial" panose="020B0604020202020204" pitchFamily="34" charset="0"/>
              </a:rPr>
              <a:t>Analyze </a:t>
            </a:r>
            <a:r>
              <a:rPr lang="en-US" sz="2200" b="1" dirty="0">
                <a:latin typeface="Arial" panose="020B0604020202020204" pitchFamily="34" charset="0"/>
                <a:ea typeface="Calibri" panose="020F0502020204030204" pitchFamily="34" charset="0"/>
                <a:cs typeface="Arial" panose="020B0604020202020204" pitchFamily="34" charset="0"/>
              </a:rPr>
              <a:t>the concept of secularism and where the principles of secularism stand in modern society</a:t>
            </a:r>
            <a:r>
              <a:rPr lang="en-US" sz="2200" dirty="0">
                <a:latin typeface="Book Antiqua" panose="02040602050305030304" pitchFamily="18" charset="0"/>
                <a:ea typeface="Calibri" panose="020F0502020204030204" pitchFamily="34" charset="0"/>
                <a:cs typeface="Mangal"/>
              </a:rPr>
              <a:t>. </a:t>
            </a:r>
            <a:r>
              <a:rPr lang="en-US" sz="2200" dirty="0" smtClean="0">
                <a:latin typeface="Book Antiqua" panose="02040602050305030304" pitchFamily="18" charset="0"/>
                <a:ea typeface="Calibri" panose="020F0502020204030204" pitchFamily="34" charset="0"/>
                <a:cs typeface="Mangal"/>
              </a:rPr>
              <a:t>(</a:t>
            </a:r>
            <a:r>
              <a:rPr lang="en-US" sz="2200" b="1" dirty="0" smtClean="0">
                <a:solidFill>
                  <a:srgbClr val="C00000"/>
                </a:solidFill>
                <a:latin typeface="Arial" panose="020B0604020202020204" pitchFamily="34" charset="0"/>
                <a:ea typeface="Calibri" panose="020F0502020204030204" pitchFamily="34" charset="0"/>
                <a:cs typeface="Arial" panose="020B0604020202020204" pitchFamily="34" charset="0"/>
              </a:rPr>
              <a:t>Analyse level</a:t>
            </a:r>
            <a:r>
              <a:rPr lang="en-US" sz="2200" dirty="0" smtClean="0">
                <a:latin typeface="Book Antiqua" panose="02040602050305030304" pitchFamily="18" charset="0"/>
                <a:ea typeface="Calibri" panose="020F0502020204030204" pitchFamily="34" charset="0"/>
                <a:cs typeface="Mangal"/>
              </a:rPr>
              <a:t>) </a:t>
            </a:r>
            <a:endParaRPr lang="en-US" sz="2200" dirty="0">
              <a:effectLst/>
              <a:latin typeface="Calibri" panose="020F0502020204030204" pitchFamily="34" charset="0"/>
              <a:ea typeface="Calibri" panose="020F0502020204030204" pitchFamily="34" charset="0"/>
              <a:cs typeface="Mangal"/>
            </a:endParaRPr>
          </a:p>
        </p:txBody>
      </p:sp>
    </p:spTree>
    <p:extLst>
      <p:ext uri="{BB962C8B-B14F-4D97-AF65-F5344CB8AC3E}">
        <p14:creationId xmlns:p14="http://schemas.microsoft.com/office/powerpoint/2010/main" xmlns="" val="644802427"/>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062691" cy="6355586"/>
          </a:xfrm>
          <a:prstGeom prst="rect">
            <a:avLst/>
          </a:prstGeom>
        </p:spPr>
        <p:txBody>
          <a:bodyPr wrap="square">
            <a:spAutoFit/>
          </a:bodyPr>
          <a:lstStyle/>
          <a:p>
            <a:pPr>
              <a:lnSpc>
                <a:spcPct val="150000"/>
              </a:lnSpc>
            </a:pPr>
            <a:r>
              <a:rPr lang="en-US" sz="2200" b="1" dirty="0" smtClean="0">
                <a:solidFill>
                  <a:srgbClr val="FF0000"/>
                </a:solidFill>
              </a:rPr>
              <a:t>Plays of Shakespeare (Ref: Calumet College of St. Joseph, Indiana)</a:t>
            </a:r>
          </a:p>
          <a:p>
            <a:pPr>
              <a:lnSpc>
                <a:spcPct val="150000"/>
              </a:lnSpc>
            </a:pPr>
            <a:r>
              <a:rPr lang="en-US" sz="2200" b="1" dirty="0" smtClean="0">
                <a:solidFill>
                  <a:srgbClr val="FF0000"/>
                </a:solidFill>
              </a:rPr>
              <a:t>Course Learning Outcomes:</a:t>
            </a:r>
          </a:p>
          <a:p>
            <a:pPr>
              <a:lnSpc>
                <a:spcPct val="150000"/>
              </a:lnSpc>
            </a:pPr>
            <a:r>
              <a:rPr lang="en-US" sz="2200" b="1" dirty="0" smtClean="0"/>
              <a:t>After completion of this course, the students will be able to</a:t>
            </a:r>
            <a:endParaRPr lang="en-US" sz="2200" b="1" dirty="0"/>
          </a:p>
          <a:p>
            <a:r>
              <a:rPr lang="en-US" sz="2200" b="1" dirty="0" smtClean="0"/>
              <a:t> </a:t>
            </a:r>
            <a:r>
              <a:rPr lang="en-US" sz="2200" b="1" dirty="0"/>
              <a:t>1. </a:t>
            </a:r>
            <a:r>
              <a:rPr lang="en-US" sz="2200" b="1" dirty="0" smtClean="0"/>
              <a:t>Discuss </a:t>
            </a:r>
            <a:r>
              <a:rPr lang="en-US" sz="2200" b="1" dirty="0"/>
              <a:t>the characters, plots, and themes of four representative Shakespearean </a:t>
            </a:r>
            <a:r>
              <a:rPr lang="en-US" sz="2200" b="1" dirty="0" smtClean="0"/>
              <a:t>plays</a:t>
            </a:r>
            <a:r>
              <a:rPr lang="en-US" sz="2200" b="1" dirty="0"/>
              <a:t> </a:t>
            </a:r>
            <a:endParaRPr lang="en-US" sz="2200" b="1" dirty="0" smtClean="0"/>
          </a:p>
          <a:p>
            <a:r>
              <a:rPr lang="en-US" sz="2200" b="1" dirty="0"/>
              <a:t> </a:t>
            </a:r>
            <a:r>
              <a:rPr lang="en-US" sz="2200" b="1" dirty="0" smtClean="0"/>
              <a:t>    namely………             (</a:t>
            </a:r>
            <a:r>
              <a:rPr lang="en-US" sz="2200" b="1" dirty="0" smtClean="0">
                <a:solidFill>
                  <a:srgbClr val="FF0000"/>
                </a:solidFill>
              </a:rPr>
              <a:t>cognitive level: understand</a:t>
            </a:r>
            <a:r>
              <a:rPr lang="en-US" sz="2200" b="1" dirty="0" smtClean="0"/>
              <a:t>)</a:t>
            </a:r>
          </a:p>
          <a:p>
            <a:r>
              <a:rPr lang="en-US" sz="2200" b="1" dirty="0" smtClean="0"/>
              <a:t> </a:t>
            </a:r>
            <a:r>
              <a:rPr lang="en-US" sz="2200" b="1" dirty="0"/>
              <a:t>2. </a:t>
            </a:r>
            <a:r>
              <a:rPr lang="en-US" sz="2200" b="1" dirty="0" smtClean="0"/>
              <a:t>Explain the </a:t>
            </a:r>
            <a:r>
              <a:rPr lang="en-US" sz="2200" b="1" dirty="0"/>
              <a:t>nature of the dramatic genres in which Shakespeare wrote, including comedy, </a:t>
            </a:r>
            <a:endParaRPr lang="en-US" sz="2200" b="1" dirty="0" smtClean="0"/>
          </a:p>
          <a:p>
            <a:r>
              <a:rPr lang="en-US" sz="2200" b="1" dirty="0"/>
              <a:t> </a:t>
            </a:r>
            <a:r>
              <a:rPr lang="en-US" sz="2200" b="1" dirty="0" smtClean="0"/>
              <a:t>    romance</a:t>
            </a:r>
            <a:r>
              <a:rPr lang="en-US" sz="2200" b="1" dirty="0"/>
              <a:t>, </a:t>
            </a:r>
            <a:r>
              <a:rPr lang="en-US" sz="2200" b="1" dirty="0" smtClean="0"/>
              <a:t> tragedy</a:t>
            </a:r>
            <a:r>
              <a:rPr lang="en-US" sz="2200" b="1" dirty="0"/>
              <a:t>, </a:t>
            </a:r>
            <a:r>
              <a:rPr lang="en-US" sz="2200" b="1" dirty="0" smtClean="0"/>
              <a:t>and </a:t>
            </a:r>
            <a:r>
              <a:rPr lang="en-US" sz="2200" b="1" dirty="0"/>
              <a:t>history. </a:t>
            </a:r>
            <a:r>
              <a:rPr lang="en-US" sz="2200" b="1" dirty="0" smtClean="0"/>
              <a:t>(</a:t>
            </a:r>
            <a:r>
              <a:rPr lang="en-US" sz="2200" b="1" dirty="0" smtClean="0">
                <a:solidFill>
                  <a:srgbClr val="FF0000"/>
                </a:solidFill>
              </a:rPr>
              <a:t>cognitive level: understand</a:t>
            </a:r>
            <a:r>
              <a:rPr lang="en-US" sz="2200" b="1" dirty="0" smtClean="0"/>
              <a:t>)</a:t>
            </a:r>
          </a:p>
          <a:p>
            <a:r>
              <a:rPr lang="en-US" sz="2200" b="1" dirty="0" smtClean="0"/>
              <a:t>3</a:t>
            </a:r>
            <a:r>
              <a:rPr lang="en-US" sz="2200" b="1" dirty="0"/>
              <a:t>. </a:t>
            </a:r>
            <a:r>
              <a:rPr lang="en-US" sz="2200" b="1" dirty="0" smtClean="0"/>
              <a:t>Discuss </a:t>
            </a:r>
            <a:r>
              <a:rPr lang="en-US" sz="2200" b="1" dirty="0"/>
              <a:t>the great ideas conveyed in Shakespeare’s dramas and appreciate the rhetorical </a:t>
            </a:r>
            <a:endParaRPr lang="en-US" sz="2200" b="1" dirty="0" smtClean="0"/>
          </a:p>
          <a:p>
            <a:r>
              <a:rPr lang="en-US" sz="2200" b="1" dirty="0"/>
              <a:t> </a:t>
            </a:r>
            <a:r>
              <a:rPr lang="en-US" sz="2200" b="1" dirty="0" smtClean="0"/>
              <a:t>   and </a:t>
            </a:r>
            <a:r>
              <a:rPr lang="en-US" sz="2200" b="1" dirty="0"/>
              <a:t>poetic </a:t>
            </a:r>
            <a:r>
              <a:rPr lang="en-US" sz="2200" b="1" dirty="0" smtClean="0"/>
              <a:t> art </a:t>
            </a:r>
            <a:r>
              <a:rPr lang="en-US" sz="2200" b="1" dirty="0"/>
              <a:t>through </a:t>
            </a:r>
            <a:r>
              <a:rPr lang="en-US" sz="2200" b="1" dirty="0" smtClean="0"/>
              <a:t>which </a:t>
            </a:r>
            <a:r>
              <a:rPr lang="en-US" sz="2200" b="1" dirty="0"/>
              <a:t>those ideas are conveyed</a:t>
            </a:r>
            <a:r>
              <a:rPr lang="en-US" sz="2200" b="1" dirty="0" smtClean="0"/>
              <a:t>. (</a:t>
            </a:r>
            <a:r>
              <a:rPr lang="en-US" sz="2200" b="1" dirty="0" smtClean="0">
                <a:solidFill>
                  <a:srgbClr val="FF0000"/>
                </a:solidFill>
              </a:rPr>
              <a:t>cognitive level: analyze</a:t>
            </a:r>
            <a:r>
              <a:rPr lang="en-US" sz="2200" b="1" dirty="0" smtClean="0"/>
              <a:t>)</a:t>
            </a:r>
          </a:p>
          <a:p>
            <a:r>
              <a:rPr lang="en-US" sz="2200" b="1" dirty="0" smtClean="0"/>
              <a:t>4</a:t>
            </a:r>
            <a:r>
              <a:rPr lang="en-US" sz="2200" b="1" dirty="0"/>
              <a:t>. </a:t>
            </a:r>
            <a:r>
              <a:rPr lang="en-US" sz="2200" b="1" dirty="0" smtClean="0"/>
              <a:t>Apply the </a:t>
            </a:r>
            <a:r>
              <a:rPr lang="en-US" sz="2200" b="1" dirty="0"/>
              <a:t>knowledge of the social, political, and intellectual context of Elizabethan </a:t>
            </a:r>
            <a:endParaRPr lang="en-US" sz="2200" b="1" dirty="0" smtClean="0"/>
          </a:p>
          <a:p>
            <a:r>
              <a:rPr lang="en-US" sz="2200" b="1" dirty="0"/>
              <a:t> </a:t>
            </a:r>
            <a:r>
              <a:rPr lang="en-US" sz="2200" b="1" dirty="0" smtClean="0"/>
              <a:t>   England </a:t>
            </a:r>
            <a:r>
              <a:rPr lang="en-US" sz="2200" b="1" dirty="0"/>
              <a:t>to an </a:t>
            </a:r>
            <a:r>
              <a:rPr lang="en-US" sz="2200" b="1" dirty="0" smtClean="0"/>
              <a:t>understanding </a:t>
            </a:r>
            <a:r>
              <a:rPr lang="en-US" sz="2200" b="1" dirty="0"/>
              <a:t>of Shakespeare’s works. </a:t>
            </a:r>
            <a:r>
              <a:rPr lang="en-US" sz="2200" b="1" dirty="0" smtClean="0"/>
              <a:t>(</a:t>
            </a:r>
            <a:r>
              <a:rPr lang="en-US" sz="2200" b="1" dirty="0" smtClean="0">
                <a:solidFill>
                  <a:srgbClr val="FF0000"/>
                </a:solidFill>
              </a:rPr>
              <a:t>cognitive level: apply</a:t>
            </a:r>
            <a:r>
              <a:rPr lang="en-US" sz="2200" b="1" dirty="0" smtClean="0"/>
              <a:t>)</a:t>
            </a:r>
          </a:p>
          <a:p>
            <a:r>
              <a:rPr lang="en-US" sz="2200" b="1" dirty="0" smtClean="0"/>
              <a:t>5</a:t>
            </a:r>
            <a:r>
              <a:rPr lang="en-US" sz="2200" b="1" dirty="0"/>
              <a:t>. A</a:t>
            </a:r>
            <a:r>
              <a:rPr lang="en-US" sz="2200" b="1" dirty="0" smtClean="0"/>
              <a:t>nalyze </a:t>
            </a:r>
            <a:r>
              <a:rPr lang="en-US" sz="2200" b="1" dirty="0"/>
              <a:t>the way in which theatrical productions and film adaptations of Shakespeare’s </a:t>
            </a:r>
            <a:endParaRPr lang="en-US" sz="2200" b="1" dirty="0" smtClean="0"/>
          </a:p>
          <a:p>
            <a:r>
              <a:rPr lang="en-US" sz="2200" b="1" dirty="0"/>
              <a:t> </a:t>
            </a:r>
            <a:r>
              <a:rPr lang="en-US" sz="2200" b="1" dirty="0" smtClean="0"/>
              <a:t>   plays can enhance</a:t>
            </a:r>
            <a:r>
              <a:rPr lang="en-US" sz="2200" b="1" dirty="0"/>
              <a:t>, </a:t>
            </a:r>
            <a:r>
              <a:rPr lang="en-US" sz="2200" b="1" dirty="0" smtClean="0"/>
              <a:t>change</a:t>
            </a:r>
            <a:r>
              <a:rPr lang="en-US" sz="2200" b="1" dirty="0"/>
              <a:t>, and develop the meaning of the plays</a:t>
            </a:r>
            <a:r>
              <a:rPr lang="en-US" sz="2200" b="1" dirty="0" smtClean="0"/>
              <a:t>.(</a:t>
            </a:r>
            <a:r>
              <a:rPr lang="en-US" sz="2200" b="1" dirty="0" smtClean="0">
                <a:solidFill>
                  <a:srgbClr val="FF0000"/>
                </a:solidFill>
              </a:rPr>
              <a:t>cognitive level: analyze</a:t>
            </a:r>
            <a:r>
              <a:rPr lang="en-US" sz="2200" b="1" dirty="0" smtClean="0"/>
              <a:t>)</a:t>
            </a:r>
          </a:p>
          <a:p>
            <a:r>
              <a:rPr lang="en-US" sz="2200" b="1" dirty="0" smtClean="0"/>
              <a:t>6</a:t>
            </a:r>
            <a:r>
              <a:rPr lang="en-US" sz="2200" b="1" dirty="0"/>
              <a:t>. A</a:t>
            </a:r>
            <a:r>
              <a:rPr lang="en-US" sz="2200" b="1" dirty="0" smtClean="0"/>
              <a:t>nalyze </a:t>
            </a:r>
            <a:r>
              <a:rPr lang="en-US" sz="2200" b="1" dirty="0"/>
              <a:t>particular Shakespearean sonnets, and appreciate Shakespeare’s contribution to </a:t>
            </a:r>
            <a:endParaRPr lang="en-US" sz="2200" b="1" dirty="0" smtClean="0"/>
          </a:p>
          <a:p>
            <a:r>
              <a:rPr lang="en-US" sz="2200" b="1" dirty="0"/>
              <a:t> </a:t>
            </a:r>
            <a:r>
              <a:rPr lang="en-US" sz="2200" b="1" dirty="0" smtClean="0"/>
              <a:t>   the </a:t>
            </a:r>
            <a:r>
              <a:rPr lang="en-US" sz="2200" b="1" dirty="0"/>
              <a:t>form. </a:t>
            </a:r>
            <a:r>
              <a:rPr lang="en-US" sz="2200" b="1" dirty="0" smtClean="0"/>
              <a:t> (</a:t>
            </a:r>
            <a:r>
              <a:rPr lang="en-US" sz="2200" b="1" dirty="0" smtClean="0">
                <a:solidFill>
                  <a:srgbClr val="FF0000"/>
                </a:solidFill>
              </a:rPr>
              <a:t>Cognitive level: analyze)</a:t>
            </a:r>
          </a:p>
          <a:p>
            <a:r>
              <a:rPr lang="en-US" sz="2200" b="1" dirty="0" smtClean="0"/>
              <a:t>7.Interpret </a:t>
            </a:r>
            <a:r>
              <a:rPr lang="en-US" sz="2200" b="1" dirty="0"/>
              <a:t>particular Shakespearean works in literary critical essays of one’s </a:t>
            </a:r>
            <a:r>
              <a:rPr lang="en-US" sz="2200" b="1" dirty="0" smtClean="0"/>
              <a:t>own</a:t>
            </a:r>
          </a:p>
          <a:p>
            <a:r>
              <a:rPr lang="en-US" sz="2200" b="1" dirty="0"/>
              <a:t> </a:t>
            </a:r>
            <a:r>
              <a:rPr lang="en-US" sz="2200" b="1" dirty="0" smtClean="0"/>
              <a:t>                                                                                                             (</a:t>
            </a:r>
            <a:r>
              <a:rPr lang="en-US" sz="2200" b="1" dirty="0" smtClean="0">
                <a:solidFill>
                  <a:srgbClr val="FF0000"/>
                </a:solidFill>
              </a:rPr>
              <a:t>cognitive level analyze)</a:t>
            </a:r>
            <a:endParaRPr lang="en-US" sz="2200" b="1" dirty="0">
              <a:solidFill>
                <a:srgbClr val="FF0000"/>
              </a:solidFill>
            </a:endParaRPr>
          </a:p>
        </p:txBody>
      </p:sp>
    </p:spTree>
    <p:extLst>
      <p:ext uri="{BB962C8B-B14F-4D97-AF65-F5344CB8AC3E}">
        <p14:creationId xmlns:p14="http://schemas.microsoft.com/office/powerpoint/2010/main" xmlns="" val="236827935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70688" y="1060704"/>
            <a:ext cx="11826240" cy="5663089"/>
          </a:xfrm>
          <a:prstGeom prst="rect">
            <a:avLst/>
          </a:prstGeom>
          <a:noFill/>
          <a:ln>
            <a:solidFill>
              <a:schemeClr val="bg2"/>
            </a:solidFill>
          </a:ln>
        </p:spPr>
        <p:txBody>
          <a:bodyPr wrap="square" rtlCol="0">
            <a:spAutoFit/>
          </a:bodyPr>
          <a:lstStyle/>
          <a:p>
            <a:r>
              <a:rPr lang="en-US" sz="2800" b="1" dirty="0" smtClean="0">
                <a:solidFill>
                  <a:srgbClr val="C00000"/>
                </a:solidFill>
                <a:latin typeface="Arial" panose="020B0604020202020204" pitchFamily="34" charset="0"/>
                <a:cs typeface="Arial" panose="020B0604020202020204" pitchFamily="34" charset="0"/>
              </a:rPr>
              <a:t>Outcome-based Education(OBE) </a:t>
            </a:r>
          </a:p>
          <a:p>
            <a:endParaRPr lang="en-US" sz="2800" b="1" dirty="0">
              <a:solidFill>
                <a:srgbClr val="C00000"/>
              </a:solidFill>
              <a:latin typeface="Arial" panose="020B0604020202020204" pitchFamily="34" charset="0"/>
              <a:cs typeface="Arial" panose="020B0604020202020204" pitchFamily="34" charset="0"/>
            </a:endParaRPr>
          </a:p>
          <a:p>
            <a:r>
              <a:rPr lang="en-US" sz="2400" b="1" dirty="0" smtClean="0">
                <a:latin typeface="Arial" panose="020B0604020202020204" pitchFamily="34" charset="0"/>
                <a:cs typeface="Arial" panose="020B0604020202020204" pitchFamily="34" charset="0"/>
              </a:rPr>
              <a:t>Definition (</a:t>
            </a:r>
            <a:r>
              <a:rPr lang="en-US" sz="2400" b="1" dirty="0" err="1" smtClean="0">
                <a:latin typeface="Arial" panose="020B0604020202020204" pitchFamily="34" charset="0"/>
                <a:cs typeface="Arial" panose="020B0604020202020204" pitchFamily="34" charset="0"/>
              </a:rPr>
              <a:t>W.G.Spady</a:t>
            </a:r>
            <a:r>
              <a:rPr lang="en-US" sz="2400" b="1" dirty="0" smtClean="0">
                <a:latin typeface="Arial" panose="020B0604020202020204" pitchFamily="34" charset="0"/>
                <a:cs typeface="Arial" panose="020B0604020202020204" pitchFamily="34" charset="0"/>
              </a:rPr>
              <a:t>, 1994):</a:t>
            </a:r>
          </a:p>
          <a:p>
            <a:endParaRPr lang="en-US" sz="2400" b="1" dirty="0" smtClean="0">
              <a:latin typeface="Arial" panose="020B0604020202020204" pitchFamily="34" charset="0"/>
              <a:cs typeface="Arial" panose="020B0604020202020204" pitchFamily="34" charset="0"/>
            </a:endParaRPr>
          </a:p>
          <a:p>
            <a:pPr algn="just"/>
            <a:r>
              <a:rPr lang="en-US" sz="2400" b="1" dirty="0" smtClean="0">
                <a:latin typeface="Arial" panose="020B0604020202020204" pitchFamily="34" charset="0"/>
                <a:cs typeface="Arial" panose="020B0604020202020204" pitchFamily="34" charset="0"/>
              </a:rPr>
              <a:t>‘Outcome-Based </a:t>
            </a:r>
            <a:r>
              <a:rPr lang="en-US" sz="2400" b="1" dirty="0">
                <a:latin typeface="Arial" panose="020B0604020202020204" pitchFamily="34" charset="0"/>
                <a:cs typeface="Arial" panose="020B0604020202020204" pitchFamily="34" charset="0"/>
              </a:rPr>
              <a:t>Education means clearly focusing and organizing everything in an educational system around what is essential for </a:t>
            </a:r>
            <a:r>
              <a:rPr lang="en-US" sz="2400" b="1" dirty="0">
                <a:solidFill>
                  <a:srgbClr val="FF0000"/>
                </a:solidFill>
                <a:latin typeface="Arial" panose="020B0604020202020204" pitchFamily="34" charset="0"/>
                <a:cs typeface="Arial" panose="020B0604020202020204" pitchFamily="34" charset="0"/>
              </a:rPr>
              <a:t>all students to </a:t>
            </a:r>
            <a:r>
              <a:rPr lang="en-US" sz="2400" b="1" dirty="0" smtClean="0">
                <a:solidFill>
                  <a:srgbClr val="FF0000"/>
                </a:solidFill>
                <a:latin typeface="Arial" panose="020B0604020202020204" pitchFamily="34" charset="0"/>
                <a:cs typeface="Arial" panose="020B0604020202020204" pitchFamily="34" charset="0"/>
              </a:rPr>
              <a:t>be </a:t>
            </a:r>
            <a:r>
              <a:rPr lang="en-US" sz="2400" b="1" dirty="0">
                <a:solidFill>
                  <a:srgbClr val="FF0000"/>
                </a:solidFill>
                <a:latin typeface="Arial" panose="020B0604020202020204" pitchFamily="34" charset="0"/>
                <a:cs typeface="Arial" panose="020B0604020202020204" pitchFamily="34" charset="0"/>
              </a:rPr>
              <a:t>able to do</a:t>
            </a:r>
            <a:r>
              <a:rPr lang="en-US" sz="2400" b="1" dirty="0">
                <a:latin typeface="Arial" panose="020B0604020202020204" pitchFamily="34" charset="0"/>
                <a:cs typeface="Arial" panose="020B0604020202020204" pitchFamily="34" charset="0"/>
              </a:rPr>
              <a:t> successfully at the end of </a:t>
            </a:r>
            <a:r>
              <a:rPr lang="en-US" sz="2400" b="1" dirty="0">
                <a:solidFill>
                  <a:srgbClr val="FF0000"/>
                </a:solidFill>
                <a:latin typeface="Arial" panose="020B0604020202020204" pitchFamily="34" charset="0"/>
                <a:cs typeface="Arial" panose="020B0604020202020204" pitchFamily="34" charset="0"/>
              </a:rPr>
              <a:t>their learning experiences</a:t>
            </a:r>
            <a:r>
              <a:rPr lang="en-US" sz="2400" b="1" dirty="0">
                <a:latin typeface="Arial" panose="020B0604020202020204" pitchFamily="34" charset="0"/>
                <a:cs typeface="Arial" panose="020B0604020202020204" pitchFamily="34" charset="0"/>
              </a:rPr>
              <a:t>. </a:t>
            </a:r>
            <a:endParaRPr lang="en-US" sz="2400" b="1" dirty="0" smtClean="0">
              <a:latin typeface="Arial" panose="020B0604020202020204" pitchFamily="34" charset="0"/>
              <a:cs typeface="Arial" panose="020B0604020202020204" pitchFamily="34" charset="0"/>
            </a:endParaRPr>
          </a:p>
          <a:p>
            <a:endParaRPr lang="en-US" sz="2400" b="1" dirty="0">
              <a:latin typeface="Arial" panose="020B0604020202020204" pitchFamily="34" charset="0"/>
              <a:cs typeface="Arial" panose="020B0604020202020204" pitchFamily="34" charset="0"/>
            </a:endParaRPr>
          </a:p>
          <a:p>
            <a:pPr algn="just"/>
            <a:r>
              <a:rPr lang="en-US" sz="2400" b="1" dirty="0" smtClean="0">
                <a:latin typeface="Arial" panose="020B0604020202020204" pitchFamily="34" charset="0"/>
                <a:cs typeface="Arial" panose="020B0604020202020204" pitchFamily="34" charset="0"/>
              </a:rPr>
              <a:t>This means, </a:t>
            </a:r>
            <a:r>
              <a:rPr lang="en-US" sz="2400" b="1" dirty="0">
                <a:latin typeface="Arial" panose="020B0604020202020204" pitchFamily="34" charset="0"/>
                <a:cs typeface="Arial" panose="020B0604020202020204" pitchFamily="34" charset="0"/>
              </a:rPr>
              <a:t>starting with a clear picture of what is important </a:t>
            </a:r>
            <a:r>
              <a:rPr lang="en-US" sz="2400" b="1" dirty="0">
                <a:solidFill>
                  <a:srgbClr val="FF0000"/>
                </a:solidFill>
                <a:latin typeface="Arial" panose="020B0604020202020204" pitchFamily="34" charset="0"/>
                <a:cs typeface="Arial" panose="020B0604020202020204" pitchFamily="34" charset="0"/>
              </a:rPr>
              <a:t>for students to </a:t>
            </a:r>
            <a:r>
              <a:rPr lang="en-US" sz="2400" b="1" dirty="0" smtClean="0">
                <a:solidFill>
                  <a:srgbClr val="FF0000"/>
                </a:solidFill>
                <a:latin typeface="Arial" panose="020B0604020202020204" pitchFamily="34" charset="0"/>
                <a:cs typeface="Arial" panose="020B0604020202020204" pitchFamily="34" charset="0"/>
              </a:rPr>
              <a:t>be </a:t>
            </a:r>
            <a:r>
              <a:rPr lang="en-US" sz="2400" b="1" dirty="0">
                <a:solidFill>
                  <a:srgbClr val="FF0000"/>
                </a:solidFill>
                <a:latin typeface="Arial" panose="020B0604020202020204" pitchFamily="34" charset="0"/>
                <a:cs typeface="Arial" panose="020B0604020202020204" pitchFamily="34" charset="0"/>
              </a:rPr>
              <a:t>able to </a:t>
            </a:r>
            <a:r>
              <a:rPr lang="en-US" sz="2400" b="1" dirty="0" smtClean="0">
                <a:solidFill>
                  <a:srgbClr val="FF0000"/>
                </a:solidFill>
                <a:latin typeface="Arial" panose="020B0604020202020204" pitchFamily="34" charset="0"/>
                <a:cs typeface="Arial" panose="020B0604020202020204" pitchFamily="34" charset="0"/>
              </a:rPr>
              <a:t>do,</a:t>
            </a:r>
            <a:r>
              <a:rPr lang="en-US" sz="2400" b="1" dirty="0" smtClean="0">
                <a:latin typeface="Arial" panose="020B0604020202020204" pitchFamily="34" charset="0"/>
                <a:cs typeface="Arial" panose="020B0604020202020204" pitchFamily="34" charset="0"/>
              </a:rPr>
              <a:t> </a:t>
            </a:r>
            <a:r>
              <a:rPr lang="en-US" sz="2400" b="1" dirty="0">
                <a:latin typeface="Arial" panose="020B0604020202020204" pitchFamily="34" charset="0"/>
                <a:cs typeface="Arial" panose="020B0604020202020204" pitchFamily="34" charset="0"/>
              </a:rPr>
              <a:t>then organizing </a:t>
            </a:r>
            <a:r>
              <a:rPr lang="en-US" sz="2400" b="1" dirty="0">
                <a:solidFill>
                  <a:srgbClr val="FF0000"/>
                </a:solidFill>
                <a:latin typeface="Arial" panose="020B0604020202020204" pitchFamily="34" charset="0"/>
                <a:cs typeface="Arial" panose="020B0604020202020204" pitchFamily="34" charset="0"/>
              </a:rPr>
              <a:t>curriculum, </a:t>
            </a:r>
            <a:r>
              <a:rPr lang="en-US" sz="2400" b="1" dirty="0" smtClean="0">
                <a:solidFill>
                  <a:srgbClr val="FF0000"/>
                </a:solidFill>
                <a:latin typeface="Arial" panose="020B0604020202020204" pitchFamily="34" charset="0"/>
                <a:cs typeface="Arial" panose="020B0604020202020204" pitchFamily="34" charset="0"/>
              </a:rPr>
              <a:t>instruction </a:t>
            </a:r>
            <a:r>
              <a:rPr lang="en-US" sz="2400" b="1" dirty="0">
                <a:solidFill>
                  <a:srgbClr val="FF0000"/>
                </a:solidFill>
                <a:latin typeface="Arial" panose="020B0604020202020204" pitchFamily="34" charset="0"/>
                <a:cs typeface="Arial" panose="020B0604020202020204" pitchFamily="34" charset="0"/>
              </a:rPr>
              <a:t>and assessment </a:t>
            </a:r>
            <a:r>
              <a:rPr lang="en-US" sz="2400" b="1" dirty="0">
                <a:latin typeface="Arial" panose="020B0604020202020204" pitchFamily="34" charset="0"/>
                <a:cs typeface="Arial" panose="020B0604020202020204" pitchFamily="34" charset="0"/>
              </a:rPr>
              <a:t>to make sure </a:t>
            </a:r>
            <a:r>
              <a:rPr lang="en-US" sz="2400" b="1" dirty="0" smtClean="0">
                <a:latin typeface="Arial" panose="020B0604020202020204" pitchFamily="34" charset="0"/>
                <a:cs typeface="Arial" panose="020B0604020202020204" pitchFamily="34" charset="0"/>
              </a:rPr>
              <a:t>that this </a:t>
            </a:r>
            <a:r>
              <a:rPr lang="en-US" sz="2400" b="1" dirty="0">
                <a:latin typeface="Arial" panose="020B0604020202020204" pitchFamily="34" charset="0"/>
                <a:cs typeface="Arial" panose="020B0604020202020204" pitchFamily="34" charset="0"/>
              </a:rPr>
              <a:t>learning ultimately </a:t>
            </a:r>
            <a:r>
              <a:rPr lang="en-US" sz="2400" b="1" dirty="0" smtClean="0">
                <a:latin typeface="Arial" panose="020B0604020202020204" pitchFamily="34" charset="0"/>
                <a:cs typeface="Arial" panose="020B0604020202020204" pitchFamily="34" charset="0"/>
              </a:rPr>
              <a:t>happens’</a:t>
            </a:r>
            <a:endParaRPr lang="en-US" sz="2400" b="1" dirty="0">
              <a:latin typeface="Arial" panose="020B0604020202020204" pitchFamily="34" charset="0"/>
              <a:cs typeface="Arial" panose="020B0604020202020204" pitchFamily="34" charset="0"/>
            </a:endParaRPr>
          </a:p>
          <a:p>
            <a:pPr algn="just"/>
            <a:endParaRPr lang="en-US" sz="2400" b="1" dirty="0" smtClean="0">
              <a:latin typeface="Arial" panose="020B0604020202020204" pitchFamily="34" charset="0"/>
              <a:cs typeface="Arial" panose="020B0604020202020204" pitchFamily="34" charset="0"/>
            </a:endParaRPr>
          </a:p>
          <a:p>
            <a:r>
              <a:rPr lang="en-US" sz="2200" b="1" dirty="0" smtClean="0">
                <a:solidFill>
                  <a:schemeClr val="tx2"/>
                </a:solidFill>
                <a:latin typeface="Arial" panose="020B0604020202020204" pitchFamily="34" charset="0"/>
                <a:cs typeface="Arial" panose="020B0604020202020204" pitchFamily="34" charset="0"/>
              </a:rPr>
              <a:t>(</a:t>
            </a:r>
            <a:r>
              <a:rPr lang="en-US" sz="2200" b="1" i="1" dirty="0" smtClean="0">
                <a:solidFill>
                  <a:schemeClr val="tx2"/>
                </a:solidFill>
                <a:latin typeface="Arial" panose="020B0604020202020204" pitchFamily="34" charset="0"/>
                <a:cs typeface="Arial" panose="020B0604020202020204" pitchFamily="34" charset="0"/>
              </a:rPr>
              <a:t>Ref: William </a:t>
            </a:r>
            <a:r>
              <a:rPr lang="en-US" sz="2200" b="1" i="1" dirty="0" err="1" smtClean="0">
                <a:solidFill>
                  <a:schemeClr val="tx2"/>
                </a:solidFill>
                <a:latin typeface="Arial" panose="020B0604020202020204" pitchFamily="34" charset="0"/>
                <a:cs typeface="Arial" panose="020B0604020202020204" pitchFamily="34" charset="0"/>
              </a:rPr>
              <a:t>G.Spady</a:t>
            </a:r>
            <a:r>
              <a:rPr lang="en-US" sz="2200" b="1" i="1" dirty="0" smtClean="0">
                <a:solidFill>
                  <a:schemeClr val="tx2"/>
                </a:solidFill>
                <a:latin typeface="Arial" panose="020B0604020202020204" pitchFamily="34" charset="0"/>
                <a:cs typeface="Arial" panose="020B0604020202020204" pitchFamily="34" charset="0"/>
              </a:rPr>
              <a:t>, Outcome-based Education: Critical Issues and Answers, American Association of School Administrators, Arlington, VA, 1994)</a:t>
            </a:r>
          </a:p>
          <a:p>
            <a:endParaRPr lang="en-US" sz="2200" b="1" i="1" dirty="0" smtClean="0">
              <a:solidFill>
                <a:schemeClr val="tx2"/>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xmlns="" val="325768749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61244" y="654756"/>
            <a:ext cx="11525956" cy="4469622"/>
          </a:xfrm>
          <a:prstGeom prst="rect">
            <a:avLst/>
          </a:prstGeom>
        </p:spPr>
        <p:txBody>
          <a:bodyPr wrap="square">
            <a:spAutoFit/>
          </a:bodyPr>
          <a:lstStyle/>
          <a:p>
            <a:pPr>
              <a:lnSpc>
                <a:spcPct val="107000"/>
              </a:lnSpc>
              <a:spcAft>
                <a:spcPts val="800"/>
              </a:spcAft>
            </a:pPr>
            <a:r>
              <a:rPr lang="en-US" sz="2400" b="1" dirty="0" smtClean="0">
                <a:solidFill>
                  <a:srgbClr val="C00000"/>
                </a:solidFill>
                <a:latin typeface="Calibri" panose="020F0502020204030204" pitchFamily="34" charset="0"/>
                <a:ea typeface="Calibri" panose="020F0502020204030204" pitchFamily="34" charset="0"/>
                <a:cs typeface="Gautami" panose="020B0502040204020203" pitchFamily="34" charset="0"/>
              </a:rPr>
              <a:t>                                      English </a:t>
            </a:r>
            <a:r>
              <a:rPr lang="en-US" sz="2400" b="1" dirty="0">
                <a:solidFill>
                  <a:srgbClr val="C00000"/>
                </a:solidFill>
                <a:latin typeface="Calibri" panose="020F0502020204030204" pitchFamily="34" charset="0"/>
                <a:ea typeface="Calibri" panose="020F0502020204030204" pitchFamily="34" charset="0"/>
                <a:cs typeface="Gautami" panose="020B0502040204020203" pitchFamily="34" charset="0"/>
              </a:rPr>
              <a:t>for technical communication</a:t>
            </a:r>
          </a:p>
          <a:p>
            <a:pPr>
              <a:lnSpc>
                <a:spcPct val="107000"/>
              </a:lnSpc>
              <a:spcAft>
                <a:spcPts val="800"/>
              </a:spcAft>
            </a:pPr>
            <a:r>
              <a:rPr lang="en-US" sz="2400" b="1" dirty="0">
                <a:solidFill>
                  <a:srgbClr val="C00000"/>
                </a:solidFill>
                <a:latin typeface="Calibri" panose="020F0502020204030204" pitchFamily="34" charset="0"/>
                <a:ea typeface="Calibri" panose="020F0502020204030204" pitchFamily="34" charset="0"/>
                <a:cs typeface="Gautami" panose="020B0502040204020203" pitchFamily="34" charset="0"/>
              </a:rPr>
              <a:t>Course Outcomes: </a:t>
            </a:r>
            <a:endParaRPr lang="en-US" sz="2400" b="1" dirty="0" smtClean="0">
              <a:solidFill>
                <a:srgbClr val="C00000"/>
              </a:solidFill>
              <a:latin typeface="Calibri" panose="020F0502020204030204" pitchFamily="34" charset="0"/>
              <a:ea typeface="Calibri" panose="020F0502020204030204" pitchFamily="34" charset="0"/>
              <a:cs typeface="Gautami" panose="020B0502040204020203" pitchFamily="34" charset="0"/>
            </a:endParaRPr>
          </a:p>
          <a:p>
            <a:pPr>
              <a:lnSpc>
                <a:spcPct val="107000"/>
              </a:lnSpc>
              <a:spcAft>
                <a:spcPts val="800"/>
              </a:spcAft>
            </a:pPr>
            <a:r>
              <a:rPr lang="en-US" sz="2400" b="1" dirty="0" smtClean="0">
                <a:solidFill>
                  <a:srgbClr val="C00000"/>
                </a:solidFill>
                <a:latin typeface="Calibri" panose="020F0502020204030204" pitchFamily="34" charset="0"/>
                <a:ea typeface="Calibri" panose="020F0502020204030204" pitchFamily="34" charset="0"/>
                <a:cs typeface="Gautami" panose="020B0502040204020203" pitchFamily="34" charset="0"/>
              </a:rPr>
              <a:t>At </a:t>
            </a:r>
            <a:r>
              <a:rPr lang="en-US" sz="2400" b="1" dirty="0">
                <a:solidFill>
                  <a:srgbClr val="C00000"/>
                </a:solidFill>
                <a:latin typeface="Calibri" panose="020F0502020204030204" pitchFamily="34" charset="0"/>
                <a:ea typeface="Calibri" panose="020F0502020204030204" pitchFamily="34" charset="0"/>
                <a:cs typeface="Gautami" panose="020B0502040204020203" pitchFamily="34" charset="0"/>
              </a:rPr>
              <a:t>the end of the course, the students will be able </a:t>
            </a:r>
            <a:r>
              <a:rPr lang="en-US" sz="2400" b="1" dirty="0" smtClean="0">
                <a:solidFill>
                  <a:srgbClr val="C00000"/>
                </a:solidFill>
                <a:latin typeface="Calibri" panose="020F0502020204030204" pitchFamily="34" charset="0"/>
                <a:ea typeface="Calibri" panose="020F0502020204030204" pitchFamily="34" charset="0"/>
                <a:cs typeface="Gautami" panose="020B0502040204020203" pitchFamily="34" charset="0"/>
              </a:rPr>
              <a:t>to</a:t>
            </a:r>
          </a:p>
          <a:p>
            <a:pPr>
              <a:lnSpc>
                <a:spcPct val="107000"/>
              </a:lnSpc>
              <a:spcAft>
                <a:spcPts val="800"/>
              </a:spcAft>
            </a:pPr>
            <a:r>
              <a:rPr lang="en-US" sz="2400" b="1" dirty="0" smtClean="0">
                <a:solidFill>
                  <a:srgbClr val="C00000"/>
                </a:solidFill>
                <a:latin typeface="Calibri" panose="020F0502020204030204" pitchFamily="34" charset="0"/>
                <a:ea typeface="Calibri" panose="020F0502020204030204" pitchFamily="34" charset="0"/>
                <a:cs typeface="Gautami" panose="020B0502040204020203" pitchFamily="34" charset="0"/>
              </a:rPr>
              <a:t> </a:t>
            </a:r>
            <a:r>
              <a:rPr lang="en-US" sz="2400" b="1" dirty="0">
                <a:latin typeface="Calibri" panose="020F0502020204030204" pitchFamily="34" charset="0"/>
                <a:ea typeface="Calibri" panose="020F0502020204030204" pitchFamily="34" charset="0"/>
                <a:cs typeface="Gautami" panose="020B0502040204020203" pitchFamily="34" charset="0"/>
              </a:rPr>
              <a:t>CO1 </a:t>
            </a:r>
            <a:r>
              <a:rPr lang="en-US" sz="2400" b="1" dirty="0" smtClean="0">
                <a:latin typeface="Calibri" panose="020F0502020204030204" pitchFamily="34" charset="0"/>
                <a:ea typeface="Calibri" panose="020F0502020204030204" pitchFamily="34" charset="0"/>
                <a:cs typeface="Gautami" panose="020B0502040204020203" pitchFamily="34" charset="0"/>
              </a:rPr>
              <a:t>Explain </a:t>
            </a:r>
            <a:r>
              <a:rPr lang="en-US" sz="2400" b="1" dirty="0">
                <a:latin typeface="Calibri" panose="020F0502020204030204" pitchFamily="34" charset="0"/>
                <a:ea typeface="Calibri" panose="020F0502020204030204" pitchFamily="34" charset="0"/>
                <a:cs typeface="Gautami" panose="020B0502040204020203" pitchFamily="34" charset="0"/>
              </a:rPr>
              <a:t>basic principles of </a:t>
            </a:r>
            <a:r>
              <a:rPr lang="en-US" sz="2400" b="1" dirty="0" smtClean="0">
                <a:latin typeface="Calibri" panose="020F0502020204030204" pitchFamily="34" charset="0"/>
                <a:ea typeface="Calibri" panose="020F0502020204030204" pitchFamily="34" charset="0"/>
                <a:cs typeface="Gautami" panose="020B0502040204020203" pitchFamily="34" charset="0"/>
              </a:rPr>
              <a:t>grammar </a:t>
            </a:r>
            <a:r>
              <a:rPr lang="en-US" sz="2400" b="1" dirty="0">
                <a:latin typeface="Calibri" panose="020F0502020204030204" pitchFamily="34" charset="0"/>
                <a:ea typeface="Calibri" panose="020F0502020204030204" pitchFamily="34" charset="0"/>
                <a:cs typeface="Gautami" panose="020B0502040204020203" pitchFamily="34" charset="0"/>
              </a:rPr>
              <a:t>and vocabulary </a:t>
            </a:r>
            <a:r>
              <a:rPr lang="en-US" sz="2400" b="1" dirty="0" smtClean="0">
                <a:latin typeface="Calibri" panose="020F0502020204030204" pitchFamily="34" charset="0"/>
                <a:ea typeface="Calibri" panose="020F0502020204030204" pitchFamily="34" charset="0"/>
                <a:cs typeface="Gautami" panose="020B0502040204020203" pitchFamily="34" charset="0"/>
              </a:rPr>
              <a:t>(</a:t>
            </a:r>
            <a:r>
              <a:rPr lang="en-US" sz="2400" b="1" dirty="0" smtClean="0">
                <a:solidFill>
                  <a:srgbClr val="C00000"/>
                </a:solidFill>
                <a:latin typeface="Calibri" panose="020F0502020204030204" pitchFamily="34" charset="0"/>
                <a:ea typeface="Calibri" panose="020F0502020204030204" pitchFamily="34" charset="0"/>
                <a:cs typeface="Gautami" panose="020B0502040204020203" pitchFamily="34" charset="0"/>
              </a:rPr>
              <a:t>understand level</a:t>
            </a:r>
            <a:r>
              <a:rPr lang="en-US" sz="2400" b="1" dirty="0" smtClean="0">
                <a:latin typeface="Calibri" panose="020F0502020204030204" pitchFamily="34" charset="0"/>
                <a:ea typeface="Calibri" panose="020F0502020204030204" pitchFamily="34" charset="0"/>
                <a:cs typeface="Gautami" panose="020B0502040204020203" pitchFamily="34" charset="0"/>
              </a:rPr>
              <a:t>)</a:t>
            </a:r>
          </a:p>
          <a:p>
            <a:pPr>
              <a:lnSpc>
                <a:spcPct val="107000"/>
              </a:lnSpc>
              <a:spcAft>
                <a:spcPts val="800"/>
              </a:spcAft>
            </a:pPr>
            <a:r>
              <a:rPr lang="en-US" sz="2400" b="1" dirty="0" smtClean="0">
                <a:latin typeface="Calibri" panose="020F0502020204030204" pitchFamily="34" charset="0"/>
                <a:ea typeface="Calibri" panose="020F0502020204030204" pitchFamily="34" charset="0"/>
                <a:cs typeface="Gautami" panose="020B0502040204020203" pitchFamily="34" charset="0"/>
              </a:rPr>
              <a:t>CO2 </a:t>
            </a:r>
            <a:r>
              <a:rPr lang="en-US" sz="2400" b="1" dirty="0">
                <a:latin typeface="Calibri" panose="020F0502020204030204" pitchFamily="34" charset="0"/>
                <a:ea typeface="Calibri" panose="020F0502020204030204" pitchFamily="34" charset="0"/>
                <a:cs typeface="Gautami" panose="020B0502040204020203" pitchFamily="34" charset="0"/>
              </a:rPr>
              <a:t>Write clear and coherent paragraphs </a:t>
            </a:r>
            <a:r>
              <a:rPr lang="en-US" sz="2400" b="1" dirty="0" smtClean="0">
                <a:latin typeface="Calibri" panose="020F0502020204030204" pitchFamily="34" charset="0"/>
                <a:ea typeface="Calibri" panose="020F0502020204030204" pitchFamily="34" charset="0"/>
                <a:cs typeface="Gautami" panose="020B0502040204020203" pitchFamily="34" charset="0"/>
              </a:rPr>
              <a:t>(</a:t>
            </a:r>
            <a:r>
              <a:rPr lang="en-US" sz="2400" b="1" dirty="0" smtClean="0">
                <a:solidFill>
                  <a:srgbClr val="C00000"/>
                </a:solidFill>
                <a:latin typeface="Calibri" panose="020F0502020204030204" pitchFamily="34" charset="0"/>
                <a:ea typeface="Calibri" panose="020F0502020204030204" pitchFamily="34" charset="0"/>
                <a:cs typeface="Gautami" panose="020B0502040204020203" pitchFamily="34" charset="0"/>
              </a:rPr>
              <a:t>apply level</a:t>
            </a:r>
            <a:r>
              <a:rPr lang="en-US" sz="2400" b="1" dirty="0" smtClean="0">
                <a:latin typeface="Calibri" panose="020F0502020204030204" pitchFamily="34" charset="0"/>
                <a:ea typeface="Calibri" panose="020F0502020204030204" pitchFamily="34" charset="0"/>
                <a:cs typeface="Gautami" panose="020B0502040204020203" pitchFamily="34" charset="0"/>
              </a:rPr>
              <a:t>)</a:t>
            </a:r>
          </a:p>
          <a:p>
            <a:pPr>
              <a:lnSpc>
                <a:spcPct val="107000"/>
              </a:lnSpc>
              <a:spcAft>
                <a:spcPts val="800"/>
              </a:spcAft>
            </a:pPr>
            <a:r>
              <a:rPr lang="en-US" sz="2400" b="1" dirty="0" smtClean="0">
                <a:latin typeface="Calibri" panose="020F0502020204030204" pitchFamily="34" charset="0"/>
                <a:ea typeface="Calibri" panose="020F0502020204030204" pitchFamily="34" charset="0"/>
                <a:cs typeface="Gautami" panose="020B0502040204020203" pitchFamily="34" charset="0"/>
              </a:rPr>
              <a:t>CO3 </a:t>
            </a:r>
            <a:r>
              <a:rPr lang="en-US" sz="2400" b="1" dirty="0">
                <a:latin typeface="Calibri" panose="020F0502020204030204" pitchFamily="34" charset="0"/>
                <a:ea typeface="Calibri" panose="020F0502020204030204" pitchFamily="34" charset="0"/>
                <a:cs typeface="Gautami" panose="020B0502040204020203" pitchFamily="34" charset="0"/>
              </a:rPr>
              <a:t>Write effective résumé, cover letter and letters for a variety of purposes </a:t>
            </a:r>
            <a:r>
              <a:rPr lang="en-US" sz="2400" b="1" dirty="0" smtClean="0">
                <a:latin typeface="Calibri" panose="020F0502020204030204" pitchFamily="34" charset="0"/>
                <a:ea typeface="Calibri" panose="020F0502020204030204" pitchFamily="34" charset="0"/>
                <a:cs typeface="Gautami" panose="020B0502040204020203" pitchFamily="34" charset="0"/>
              </a:rPr>
              <a:t>(</a:t>
            </a:r>
            <a:r>
              <a:rPr lang="en-US" sz="2400" b="1" dirty="0" smtClean="0">
                <a:solidFill>
                  <a:srgbClr val="C00000"/>
                </a:solidFill>
                <a:latin typeface="Calibri" panose="020F0502020204030204" pitchFamily="34" charset="0"/>
                <a:ea typeface="Calibri" panose="020F0502020204030204" pitchFamily="34" charset="0"/>
                <a:cs typeface="Gautami" panose="020B0502040204020203" pitchFamily="34" charset="0"/>
              </a:rPr>
              <a:t>apply level</a:t>
            </a:r>
            <a:r>
              <a:rPr lang="en-US" sz="2400" b="1" dirty="0" smtClean="0">
                <a:latin typeface="Calibri" panose="020F0502020204030204" pitchFamily="34" charset="0"/>
                <a:ea typeface="Calibri" panose="020F0502020204030204" pitchFamily="34" charset="0"/>
                <a:cs typeface="Gautami" panose="020B0502040204020203" pitchFamily="34" charset="0"/>
              </a:rPr>
              <a:t>)</a:t>
            </a:r>
          </a:p>
          <a:p>
            <a:pPr>
              <a:lnSpc>
                <a:spcPct val="107000"/>
              </a:lnSpc>
              <a:spcAft>
                <a:spcPts val="800"/>
              </a:spcAft>
            </a:pPr>
            <a:r>
              <a:rPr lang="en-US" sz="2400" b="1" dirty="0" smtClean="0">
                <a:latin typeface="Calibri" panose="020F0502020204030204" pitchFamily="34" charset="0"/>
                <a:ea typeface="Calibri" panose="020F0502020204030204" pitchFamily="34" charset="0"/>
                <a:cs typeface="Gautami" panose="020B0502040204020203" pitchFamily="34" charset="0"/>
              </a:rPr>
              <a:t>CO4 </a:t>
            </a:r>
            <a:r>
              <a:rPr lang="en-US" sz="2400" b="1" dirty="0">
                <a:latin typeface="Calibri" panose="020F0502020204030204" pitchFamily="34" charset="0"/>
                <a:ea typeface="Calibri" panose="020F0502020204030204" pitchFamily="34" charset="0"/>
                <a:cs typeface="Gautami" panose="020B0502040204020203" pitchFamily="34" charset="0"/>
              </a:rPr>
              <a:t>Prepare technical reports and interpret </a:t>
            </a:r>
            <a:r>
              <a:rPr lang="en-US" sz="2400" b="1" dirty="0" smtClean="0">
                <a:latin typeface="Calibri" panose="020F0502020204030204" pitchFamily="34" charset="0"/>
                <a:ea typeface="Calibri" panose="020F0502020204030204" pitchFamily="34" charset="0"/>
                <a:cs typeface="Gautami" panose="020B0502040204020203" pitchFamily="34" charset="0"/>
              </a:rPr>
              <a:t>graphs (</a:t>
            </a:r>
            <a:r>
              <a:rPr lang="en-US" sz="2400" b="1" dirty="0" smtClean="0">
                <a:solidFill>
                  <a:srgbClr val="C00000"/>
                </a:solidFill>
                <a:latin typeface="Calibri" panose="020F0502020204030204" pitchFamily="34" charset="0"/>
                <a:ea typeface="Calibri" panose="020F0502020204030204" pitchFamily="34" charset="0"/>
                <a:cs typeface="Gautami" panose="020B0502040204020203" pitchFamily="34" charset="0"/>
              </a:rPr>
              <a:t>apply level)</a:t>
            </a:r>
          </a:p>
          <a:p>
            <a:pPr>
              <a:lnSpc>
                <a:spcPct val="107000"/>
              </a:lnSpc>
              <a:spcAft>
                <a:spcPts val="800"/>
              </a:spcAft>
            </a:pPr>
            <a:r>
              <a:rPr lang="en-US" sz="2400" b="1" dirty="0" smtClean="0">
                <a:latin typeface="Calibri" panose="020F0502020204030204" pitchFamily="34" charset="0"/>
                <a:ea typeface="Calibri" panose="020F0502020204030204" pitchFamily="34" charset="0"/>
                <a:cs typeface="Gautami" panose="020B0502040204020203" pitchFamily="34" charset="0"/>
              </a:rPr>
              <a:t> </a:t>
            </a:r>
            <a:r>
              <a:rPr lang="en-US" sz="2400" b="1" dirty="0">
                <a:latin typeface="Calibri" panose="020F0502020204030204" pitchFamily="34" charset="0"/>
                <a:ea typeface="Calibri" panose="020F0502020204030204" pitchFamily="34" charset="0"/>
                <a:cs typeface="Gautami" panose="020B0502040204020203" pitchFamily="34" charset="0"/>
              </a:rPr>
              <a:t>CO5 Develop reading comprehension skills </a:t>
            </a:r>
            <a:r>
              <a:rPr lang="en-US" sz="2400" b="1" dirty="0" smtClean="0">
                <a:latin typeface="Calibri" panose="020F0502020204030204" pitchFamily="34" charset="0"/>
                <a:ea typeface="Calibri" panose="020F0502020204030204" pitchFamily="34" charset="0"/>
                <a:cs typeface="Gautami" panose="020B0502040204020203" pitchFamily="34" charset="0"/>
              </a:rPr>
              <a:t>(</a:t>
            </a:r>
            <a:r>
              <a:rPr lang="en-US" sz="2400" b="1" dirty="0" smtClean="0">
                <a:solidFill>
                  <a:srgbClr val="C00000"/>
                </a:solidFill>
                <a:latin typeface="Calibri" panose="020F0502020204030204" pitchFamily="34" charset="0"/>
                <a:ea typeface="Calibri" panose="020F0502020204030204" pitchFamily="34" charset="0"/>
                <a:cs typeface="Gautami" panose="020B0502040204020203" pitchFamily="34" charset="0"/>
              </a:rPr>
              <a:t>apply level</a:t>
            </a:r>
            <a:r>
              <a:rPr lang="en-US" sz="2400" b="1" dirty="0" smtClean="0">
                <a:latin typeface="Calibri" panose="020F0502020204030204" pitchFamily="34" charset="0"/>
                <a:ea typeface="Calibri" panose="020F0502020204030204" pitchFamily="34" charset="0"/>
                <a:cs typeface="Gautami" panose="020B0502040204020203" pitchFamily="34" charset="0"/>
              </a:rPr>
              <a:t>)</a:t>
            </a:r>
          </a:p>
          <a:p>
            <a:pPr>
              <a:lnSpc>
                <a:spcPct val="107000"/>
              </a:lnSpc>
              <a:spcAft>
                <a:spcPts val="800"/>
              </a:spcAft>
            </a:pPr>
            <a:r>
              <a:rPr lang="en-US" sz="2400" b="1" dirty="0" smtClean="0">
                <a:latin typeface="Calibri" panose="020F0502020204030204" pitchFamily="34" charset="0"/>
                <a:ea typeface="Calibri" panose="020F0502020204030204" pitchFamily="34" charset="0"/>
                <a:cs typeface="Gautami" panose="020B0502040204020203" pitchFamily="34" charset="0"/>
              </a:rPr>
              <a:t>CO6  Develop </a:t>
            </a:r>
            <a:r>
              <a:rPr lang="en-US" sz="2400" b="1" dirty="0">
                <a:latin typeface="Calibri" panose="020F0502020204030204" pitchFamily="34" charset="0"/>
                <a:ea typeface="Calibri" panose="020F0502020204030204" pitchFamily="34" charset="0"/>
                <a:cs typeface="Gautami" panose="020B0502040204020203" pitchFamily="34" charset="0"/>
              </a:rPr>
              <a:t>English speech sounds, stress and </a:t>
            </a:r>
            <a:r>
              <a:rPr lang="en-US" sz="2400" b="1" dirty="0" smtClean="0">
                <a:latin typeface="Calibri" panose="020F0502020204030204" pitchFamily="34" charset="0"/>
                <a:ea typeface="Calibri" panose="020F0502020204030204" pitchFamily="34" charset="0"/>
                <a:cs typeface="Gautami" panose="020B0502040204020203" pitchFamily="34" charset="0"/>
              </a:rPr>
              <a:t>intonation (</a:t>
            </a:r>
            <a:r>
              <a:rPr lang="en-US" sz="2400" b="1" dirty="0" smtClean="0">
                <a:solidFill>
                  <a:srgbClr val="C00000"/>
                </a:solidFill>
                <a:latin typeface="Calibri" panose="020F0502020204030204" pitchFamily="34" charset="0"/>
                <a:ea typeface="Calibri" panose="020F0502020204030204" pitchFamily="34" charset="0"/>
                <a:cs typeface="Gautami" panose="020B0502040204020203" pitchFamily="34" charset="0"/>
              </a:rPr>
              <a:t>apply level</a:t>
            </a:r>
            <a:r>
              <a:rPr lang="en-US" sz="2400" b="1" dirty="0" smtClean="0">
                <a:latin typeface="Calibri" panose="020F0502020204030204" pitchFamily="34" charset="0"/>
                <a:ea typeface="Calibri" panose="020F0502020204030204" pitchFamily="34" charset="0"/>
                <a:cs typeface="Gautami" panose="020B0502040204020203" pitchFamily="34" charset="0"/>
              </a:rPr>
              <a:t>)</a:t>
            </a:r>
            <a:endParaRPr lang="en-US" sz="2400" b="1" dirty="0">
              <a:effectLst/>
              <a:latin typeface="Calibri" panose="020F0502020204030204" pitchFamily="34" charset="0"/>
              <a:ea typeface="Calibri" panose="020F0502020204030204" pitchFamily="34" charset="0"/>
              <a:cs typeface="Gautami" panose="020B0502040204020203" pitchFamily="34" charset="0"/>
            </a:endParaRPr>
          </a:p>
        </p:txBody>
      </p:sp>
    </p:spTree>
    <p:extLst>
      <p:ext uri="{BB962C8B-B14F-4D97-AF65-F5344CB8AC3E}">
        <p14:creationId xmlns:p14="http://schemas.microsoft.com/office/powerpoint/2010/main" xmlns="" val="3827494331"/>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03200" y="0"/>
            <a:ext cx="11988800" cy="7538474"/>
          </a:xfrm>
          <a:prstGeom prst="rect">
            <a:avLst/>
          </a:prstGeom>
        </p:spPr>
        <p:txBody>
          <a:bodyPr wrap="square">
            <a:spAutoFit/>
          </a:bodyPr>
          <a:lstStyle/>
          <a:p>
            <a:pPr>
              <a:lnSpc>
                <a:spcPct val="115000"/>
              </a:lnSpc>
            </a:pPr>
            <a:r>
              <a:rPr lang="en-US" sz="2400" b="1" dirty="0" smtClean="0">
                <a:solidFill>
                  <a:srgbClr val="FF0000"/>
                </a:solidFill>
                <a:latin typeface="Calisto MT"/>
                <a:ea typeface="Times New Roman" panose="02020603050405020304" pitchFamily="18" charset="0"/>
                <a:cs typeface="Arial" panose="020B0604020202020204" pitchFamily="34" charset="0"/>
              </a:rPr>
              <a:t>Course title: Modern Telugu Poetry at M.A level( Ref: University of Hyderabad)</a:t>
            </a:r>
          </a:p>
          <a:p>
            <a:pPr>
              <a:lnSpc>
                <a:spcPct val="115000"/>
              </a:lnSpc>
            </a:pPr>
            <a:r>
              <a:rPr lang="en-US" sz="2400" b="1" dirty="0" smtClean="0">
                <a:solidFill>
                  <a:srgbClr val="FF0000"/>
                </a:solidFill>
                <a:latin typeface="Calisto MT"/>
                <a:ea typeface="Times New Roman" panose="02020603050405020304" pitchFamily="18" charset="0"/>
                <a:cs typeface="Arial" panose="020B0604020202020204" pitchFamily="34" charset="0"/>
              </a:rPr>
              <a:t>Course </a:t>
            </a:r>
            <a:r>
              <a:rPr lang="en-US" sz="2400" b="1" dirty="0">
                <a:solidFill>
                  <a:srgbClr val="FF0000"/>
                </a:solidFill>
                <a:latin typeface="Calisto MT"/>
                <a:ea typeface="Times New Roman" panose="02020603050405020304" pitchFamily="18" charset="0"/>
                <a:cs typeface="Arial" panose="020B0604020202020204" pitchFamily="34" charset="0"/>
              </a:rPr>
              <a:t>Learning Outcomes (CLOs) </a:t>
            </a:r>
            <a:endParaRPr lang="en-US" sz="2400" dirty="0">
              <a:solidFill>
                <a:srgbClr val="FF0000"/>
              </a:solidFill>
              <a:latin typeface="Calibri" panose="020F0502020204030204" pitchFamily="34" charset="0"/>
              <a:ea typeface="Calibri" panose="020F0502020204030204" pitchFamily="34" charset="0"/>
              <a:cs typeface="Times New Roman" panose="02020603050405020304" pitchFamily="18" charset="0"/>
            </a:endParaRPr>
          </a:p>
          <a:p>
            <a:pPr>
              <a:lnSpc>
                <a:spcPct val="115000"/>
              </a:lnSpc>
            </a:pPr>
            <a:r>
              <a:rPr lang="en-US" b="1" dirty="0">
                <a:solidFill>
                  <a:srgbClr val="222222"/>
                </a:solidFill>
                <a:latin typeface="Calisto MT"/>
                <a:ea typeface="Times New Roman" panose="02020603050405020304" pitchFamily="18" charset="0"/>
                <a:cs typeface="Arial" panose="020B0604020202020204" pitchFamily="34" charset="0"/>
              </a:rPr>
              <a:t> </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pPr>
            <a:r>
              <a:rPr lang="en-US" sz="2200" b="1" dirty="0">
                <a:solidFill>
                  <a:srgbClr val="222222"/>
                </a:solidFill>
                <a:latin typeface="Arial" panose="020B0604020202020204" pitchFamily="34" charset="0"/>
                <a:ea typeface="Times New Roman" panose="02020603050405020304" pitchFamily="18" charset="0"/>
                <a:cs typeface="Arial" panose="020B0604020202020204" pitchFamily="34" charset="0"/>
              </a:rPr>
              <a:t>After completion of this course successfully, the students will be able to……</a:t>
            </a:r>
            <a:endParaRPr lang="en-US" sz="2200" b="1" dirty="0">
              <a:latin typeface="Arial" panose="020B0604020202020204" pitchFamily="34" charset="0"/>
              <a:ea typeface="Calibri" panose="020F0502020204030204" pitchFamily="34" charset="0"/>
              <a:cs typeface="Arial" panose="020B0604020202020204" pitchFamily="34" charset="0"/>
            </a:endParaRPr>
          </a:p>
          <a:p>
            <a:pPr algn="just">
              <a:lnSpc>
                <a:spcPct val="115000"/>
              </a:lnSpc>
            </a:pPr>
            <a:r>
              <a:rPr lang="en-US" sz="2200" b="1" dirty="0">
                <a:solidFill>
                  <a:srgbClr val="222222"/>
                </a:solidFill>
                <a:latin typeface="Arial" panose="020B0604020202020204" pitchFamily="34" charset="0"/>
                <a:ea typeface="Times New Roman" panose="02020603050405020304" pitchFamily="18" charset="0"/>
                <a:cs typeface="Arial" panose="020B0604020202020204" pitchFamily="34" charset="0"/>
              </a:rPr>
              <a:t> </a:t>
            </a:r>
            <a:endParaRPr lang="en-US" sz="2200" b="1" dirty="0" smtClean="0">
              <a:latin typeface="Arial" panose="020B0604020202020204" pitchFamily="34" charset="0"/>
              <a:ea typeface="Calibri" panose="020F0502020204030204" pitchFamily="34" charset="0"/>
              <a:cs typeface="Arial" panose="020B0604020202020204" pitchFamily="34" charset="0"/>
            </a:endParaRPr>
          </a:p>
          <a:p>
            <a:pPr marL="342900" marR="0" lvl="0" indent="-342900">
              <a:lnSpc>
                <a:spcPct val="150000"/>
              </a:lnSpc>
              <a:spcBef>
                <a:spcPts val="0"/>
              </a:spcBef>
              <a:spcAft>
                <a:spcPts val="0"/>
              </a:spcAft>
              <a:buFont typeface="Arial" panose="020B0604020202020204" pitchFamily="34" charset="0"/>
              <a:buChar char="•"/>
              <a:tabLst>
                <a:tab pos="457200" algn="l"/>
              </a:tabLst>
            </a:pPr>
            <a:r>
              <a:rPr lang="en-US" sz="2200" b="1" dirty="0" smtClean="0">
                <a:solidFill>
                  <a:srgbClr val="000000"/>
                </a:solidFill>
                <a:latin typeface="Arial" panose="020B0604020202020204" pitchFamily="34" charset="0"/>
                <a:ea typeface="Times New Roman" panose="02020603050405020304" pitchFamily="18" charset="0"/>
                <a:cs typeface="Arial" panose="020B0604020202020204" pitchFamily="34" charset="0"/>
              </a:rPr>
              <a:t>Discuss the trends and movements in Telugu poetry (</a:t>
            </a:r>
            <a:r>
              <a:rPr lang="en-US" sz="2200" b="1" dirty="0" smtClean="0">
                <a:solidFill>
                  <a:srgbClr val="FF0000"/>
                </a:solidFill>
                <a:latin typeface="Arial" panose="020B0604020202020204" pitchFamily="34" charset="0"/>
                <a:ea typeface="Times New Roman" panose="02020603050405020304" pitchFamily="18" charset="0"/>
                <a:cs typeface="Arial" panose="020B0604020202020204" pitchFamily="34" charset="0"/>
              </a:rPr>
              <a:t>Understand level</a:t>
            </a:r>
            <a:r>
              <a:rPr lang="en-US" sz="2200" b="1" dirty="0" smtClean="0">
                <a:solidFill>
                  <a:srgbClr val="000000"/>
                </a:solidFill>
                <a:latin typeface="Arial" panose="020B0604020202020204" pitchFamily="34" charset="0"/>
                <a:ea typeface="Times New Roman" panose="02020603050405020304" pitchFamily="18" charset="0"/>
                <a:cs typeface="Arial" panose="020B0604020202020204" pitchFamily="34" charset="0"/>
              </a:rPr>
              <a:t>) </a:t>
            </a:r>
            <a:endParaRPr lang="en-US" sz="2200" b="1" dirty="0" smtClean="0">
              <a:latin typeface="Arial" panose="020B0604020202020204" pitchFamily="34" charset="0"/>
              <a:cs typeface="Arial" panose="020B0604020202020204" pitchFamily="34" charset="0"/>
            </a:endParaRPr>
          </a:p>
          <a:p>
            <a:pPr marL="342900" marR="0" lvl="0" indent="-342900">
              <a:lnSpc>
                <a:spcPct val="150000"/>
              </a:lnSpc>
              <a:spcBef>
                <a:spcPts val="0"/>
              </a:spcBef>
              <a:spcAft>
                <a:spcPts val="0"/>
              </a:spcAft>
              <a:buFont typeface="Arial" panose="020B0604020202020204" pitchFamily="34" charset="0"/>
              <a:buChar char="•"/>
              <a:tabLst>
                <a:tab pos="457200" algn="l"/>
              </a:tabLst>
            </a:pPr>
            <a:r>
              <a:rPr lang="en-US" sz="2200" b="1" dirty="0" smtClean="0">
                <a:solidFill>
                  <a:srgbClr val="000000"/>
                </a:solidFill>
                <a:latin typeface="Arial" panose="020B0604020202020204" pitchFamily="34" charset="0"/>
                <a:ea typeface="Times New Roman" panose="02020603050405020304" pitchFamily="18" charset="0"/>
                <a:cs typeface="Arial" panose="020B0604020202020204" pitchFamily="34" charset="0"/>
              </a:rPr>
              <a:t>Discuss </a:t>
            </a:r>
            <a:r>
              <a:rPr lang="en-US" sz="2200" b="1" dirty="0">
                <a:solidFill>
                  <a:srgbClr val="000000"/>
                </a:solidFill>
                <a:latin typeface="Arial" panose="020B0604020202020204" pitchFamily="34" charset="0"/>
                <a:ea typeface="Times New Roman" panose="02020603050405020304" pitchFamily="18" charset="0"/>
                <a:cs typeface="Arial" panose="020B0604020202020204" pitchFamily="34" charset="0"/>
              </a:rPr>
              <a:t>the traits of Romantic Poetry, Patriotic Poetry, Progressive </a:t>
            </a:r>
            <a:r>
              <a:rPr lang="en-US" sz="2200" b="1" dirty="0" smtClean="0">
                <a:solidFill>
                  <a:srgbClr val="000000"/>
                </a:solidFill>
                <a:latin typeface="Arial" panose="020B0604020202020204" pitchFamily="34" charset="0"/>
                <a:ea typeface="Times New Roman" panose="02020603050405020304" pitchFamily="18" charset="0"/>
                <a:cs typeface="Arial" panose="020B0604020202020204" pitchFamily="34" charset="0"/>
              </a:rPr>
              <a:t>Poetry&amp; </a:t>
            </a:r>
            <a:r>
              <a:rPr lang="en-US" sz="2200" b="1" dirty="0">
                <a:solidFill>
                  <a:srgbClr val="000000"/>
                </a:solidFill>
                <a:latin typeface="Arial" panose="020B0604020202020204" pitchFamily="34" charset="0"/>
                <a:ea typeface="Times New Roman" panose="02020603050405020304" pitchFamily="18" charset="0"/>
                <a:cs typeface="Arial" panose="020B0604020202020204" pitchFamily="34" charset="0"/>
              </a:rPr>
              <a:t>free </a:t>
            </a:r>
            <a:r>
              <a:rPr lang="en-US" sz="2200" b="1" dirty="0" smtClean="0">
                <a:solidFill>
                  <a:srgbClr val="000000"/>
                </a:solidFill>
                <a:latin typeface="Arial" panose="020B0604020202020204" pitchFamily="34" charset="0"/>
                <a:ea typeface="Times New Roman" panose="02020603050405020304" pitchFamily="18" charset="0"/>
                <a:cs typeface="Arial" panose="020B0604020202020204" pitchFamily="34" charset="0"/>
              </a:rPr>
              <a:t>verse</a:t>
            </a:r>
          </a:p>
          <a:p>
            <a:pPr marL="342900" marR="0" lvl="0" indent="-342900">
              <a:lnSpc>
                <a:spcPct val="150000"/>
              </a:lnSpc>
              <a:spcBef>
                <a:spcPts val="0"/>
              </a:spcBef>
              <a:spcAft>
                <a:spcPts val="0"/>
              </a:spcAft>
              <a:tabLst>
                <a:tab pos="457200" algn="l"/>
              </a:tabLst>
            </a:pPr>
            <a:r>
              <a:rPr lang="en-US" sz="2200" b="1" dirty="0" smtClean="0">
                <a:solidFill>
                  <a:srgbClr val="000000"/>
                </a:solidFill>
                <a:latin typeface="Arial" panose="020B0604020202020204" pitchFamily="34" charset="0"/>
                <a:ea typeface="Times New Roman" panose="02020603050405020304" pitchFamily="18" charset="0"/>
                <a:cs typeface="Arial" panose="020B0604020202020204" pitchFamily="34" charset="0"/>
              </a:rPr>
              <a:t>                                                                                                                     (</a:t>
            </a:r>
            <a:r>
              <a:rPr lang="en-US" sz="2200" b="1" dirty="0" err="1" smtClean="0">
                <a:solidFill>
                  <a:srgbClr val="FF0000"/>
                </a:solidFill>
                <a:latin typeface="Arial" panose="020B0604020202020204" pitchFamily="34" charset="0"/>
                <a:ea typeface="Times New Roman" panose="02020603050405020304" pitchFamily="18" charset="0"/>
                <a:cs typeface="Arial" panose="020B0604020202020204" pitchFamily="34" charset="0"/>
              </a:rPr>
              <a:t>analyse</a:t>
            </a:r>
            <a:r>
              <a:rPr lang="en-US" sz="2200" b="1" dirty="0" smtClean="0">
                <a:solidFill>
                  <a:srgbClr val="FF0000"/>
                </a:solidFill>
                <a:latin typeface="Arial" panose="020B0604020202020204" pitchFamily="34" charset="0"/>
                <a:ea typeface="Times New Roman" panose="02020603050405020304" pitchFamily="18" charset="0"/>
                <a:cs typeface="Arial" panose="020B0604020202020204" pitchFamily="34" charset="0"/>
              </a:rPr>
              <a:t> level</a:t>
            </a:r>
            <a:r>
              <a:rPr lang="en-US" sz="2200" b="1" dirty="0" smtClean="0">
                <a:solidFill>
                  <a:srgbClr val="000000"/>
                </a:solidFill>
                <a:latin typeface="Arial" panose="020B0604020202020204" pitchFamily="34" charset="0"/>
                <a:ea typeface="Times New Roman" panose="02020603050405020304" pitchFamily="18" charset="0"/>
                <a:cs typeface="Arial" panose="020B0604020202020204" pitchFamily="34" charset="0"/>
              </a:rPr>
              <a:t>)</a:t>
            </a:r>
          </a:p>
          <a:p>
            <a:pPr marL="342900" marR="0" lvl="0" indent="-342900">
              <a:lnSpc>
                <a:spcPct val="150000"/>
              </a:lnSpc>
              <a:spcBef>
                <a:spcPts val="0"/>
              </a:spcBef>
              <a:spcAft>
                <a:spcPts val="0"/>
              </a:spcAft>
              <a:buFont typeface="Arial" panose="020B0604020202020204" pitchFamily="34" charset="0"/>
              <a:buChar char="•"/>
              <a:tabLst>
                <a:tab pos="457200" algn="l"/>
              </a:tabLst>
            </a:pPr>
            <a:r>
              <a:rPr lang="en-US" sz="2200" b="1" dirty="0">
                <a:latin typeface="Arial" panose="020B0604020202020204" pitchFamily="34" charset="0"/>
                <a:ea typeface="Times New Roman" panose="02020603050405020304" pitchFamily="18" charset="0"/>
                <a:cs typeface="Arial" panose="020B0604020202020204" pitchFamily="34" charset="0"/>
              </a:rPr>
              <a:t> </a:t>
            </a:r>
            <a:r>
              <a:rPr lang="en-US" sz="2200" b="1" dirty="0" smtClean="0">
                <a:solidFill>
                  <a:srgbClr val="000000"/>
                </a:solidFill>
                <a:latin typeface="Arial" panose="020B0604020202020204" pitchFamily="34" charset="0"/>
                <a:ea typeface="Times New Roman" panose="02020603050405020304" pitchFamily="18" charset="0"/>
                <a:cs typeface="Arial" panose="020B0604020202020204" pitchFamily="34" charset="0"/>
              </a:rPr>
              <a:t>Analyze </a:t>
            </a:r>
            <a:r>
              <a:rPr lang="en-US" sz="2200" b="1" dirty="0">
                <a:solidFill>
                  <a:srgbClr val="000000"/>
                </a:solidFill>
                <a:latin typeface="Arial" panose="020B0604020202020204" pitchFamily="34" charset="0"/>
                <a:ea typeface="Times New Roman" panose="02020603050405020304" pitchFamily="18" charset="0"/>
                <a:cs typeface="Arial" panose="020B0604020202020204" pitchFamily="34" charset="0"/>
              </a:rPr>
              <a:t>critically the  literary features of ‘Krishna </a:t>
            </a:r>
            <a:r>
              <a:rPr lang="en-US" sz="2200" b="1" dirty="0" err="1">
                <a:solidFill>
                  <a:srgbClr val="000000"/>
                </a:solidFill>
                <a:latin typeface="Arial" panose="020B0604020202020204" pitchFamily="34" charset="0"/>
                <a:ea typeface="Times New Roman" panose="02020603050405020304" pitchFamily="18" charset="0"/>
                <a:cs typeface="Arial" panose="020B0604020202020204" pitchFamily="34" charset="0"/>
              </a:rPr>
              <a:t>Prakasham</a:t>
            </a:r>
            <a:r>
              <a:rPr lang="en-US" sz="2200" b="1" dirty="0">
                <a:solidFill>
                  <a:srgbClr val="000000"/>
                </a:solidFill>
                <a:latin typeface="Arial" panose="020B0604020202020204" pitchFamily="34" charset="0"/>
                <a:ea typeface="Times New Roman" panose="02020603050405020304" pitchFamily="18" charset="0"/>
                <a:cs typeface="Arial" panose="020B0604020202020204" pitchFamily="34" charset="0"/>
              </a:rPr>
              <a:t>’ written by </a:t>
            </a:r>
            <a:r>
              <a:rPr lang="en-US" sz="2200" b="1" dirty="0" err="1">
                <a:solidFill>
                  <a:srgbClr val="000000"/>
                </a:solidFill>
                <a:latin typeface="Arial" panose="020B0604020202020204" pitchFamily="34" charset="0"/>
                <a:ea typeface="Times New Roman" panose="02020603050405020304" pitchFamily="18" charset="0"/>
                <a:cs typeface="Arial" panose="020B0604020202020204" pitchFamily="34" charset="0"/>
              </a:rPr>
              <a:t>Devulapalli</a:t>
            </a:r>
            <a:r>
              <a:rPr lang="en-US" sz="2200" b="1" dirty="0">
                <a:solidFill>
                  <a:srgbClr val="000000"/>
                </a:solidFill>
                <a:latin typeface="Arial" panose="020B0604020202020204" pitchFamily="34" charset="0"/>
                <a:ea typeface="Times New Roman" panose="02020603050405020304" pitchFamily="18" charset="0"/>
                <a:cs typeface="Arial" panose="020B0604020202020204" pitchFamily="34" charset="0"/>
              </a:rPr>
              <a:t> Krishna </a:t>
            </a:r>
            <a:r>
              <a:rPr lang="en-US" sz="2200" b="1" dirty="0" err="1">
                <a:solidFill>
                  <a:srgbClr val="000000"/>
                </a:solidFill>
                <a:latin typeface="Arial" panose="020B0604020202020204" pitchFamily="34" charset="0"/>
                <a:ea typeface="Times New Roman" panose="02020603050405020304" pitchFamily="18" charset="0"/>
                <a:cs typeface="Arial" panose="020B0604020202020204" pitchFamily="34" charset="0"/>
              </a:rPr>
              <a:t>Sastri</a:t>
            </a:r>
            <a:r>
              <a:rPr lang="en-US" sz="2200" b="1"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r>
              <a:rPr lang="en-US" sz="2200" b="1" dirty="0" smtClean="0">
                <a:solidFill>
                  <a:srgbClr val="000000"/>
                </a:solidFill>
                <a:latin typeface="Arial" panose="020B0604020202020204" pitchFamily="34" charset="0"/>
                <a:ea typeface="Times New Roman" panose="02020603050405020304" pitchFamily="18" charset="0"/>
                <a:cs typeface="Arial" panose="020B0604020202020204" pitchFamily="34" charset="0"/>
              </a:rPr>
              <a:t>(</a:t>
            </a:r>
            <a:r>
              <a:rPr lang="en-US" sz="2200" b="1" dirty="0" err="1" smtClean="0">
                <a:solidFill>
                  <a:srgbClr val="FF0000"/>
                </a:solidFill>
                <a:latin typeface="Arial" panose="020B0604020202020204" pitchFamily="34" charset="0"/>
                <a:ea typeface="Times New Roman" panose="02020603050405020304" pitchFamily="18" charset="0"/>
                <a:cs typeface="Arial" panose="020B0604020202020204" pitchFamily="34" charset="0"/>
              </a:rPr>
              <a:t>analyse</a:t>
            </a:r>
            <a:r>
              <a:rPr lang="en-US" sz="2200" b="1" dirty="0" smtClean="0">
                <a:solidFill>
                  <a:srgbClr val="FF0000"/>
                </a:solidFill>
                <a:latin typeface="Arial" panose="020B0604020202020204" pitchFamily="34" charset="0"/>
                <a:ea typeface="Times New Roman" panose="02020603050405020304" pitchFamily="18" charset="0"/>
                <a:cs typeface="Arial" panose="020B0604020202020204" pitchFamily="34" charset="0"/>
              </a:rPr>
              <a:t> level</a:t>
            </a:r>
            <a:r>
              <a:rPr lang="en-US" sz="2200" b="1" dirty="0" smtClean="0">
                <a:solidFill>
                  <a:srgbClr val="000000"/>
                </a:solidFill>
                <a:latin typeface="Arial" panose="020B0604020202020204" pitchFamily="34" charset="0"/>
                <a:ea typeface="Times New Roman" panose="02020603050405020304" pitchFamily="18" charset="0"/>
                <a:cs typeface="Arial" panose="020B0604020202020204" pitchFamily="34" charset="0"/>
              </a:rPr>
              <a:t>)</a:t>
            </a:r>
            <a:endParaRPr lang="en-US" sz="2200" b="1" dirty="0" smtClean="0">
              <a:latin typeface="Arial" panose="020B0604020202020204" pitchFamily="34" charset="0"/>
              <a:cs typeface="Arial" panose="020B0604020202020204" pitchFamily="34" charset="0"/>
            </a:endParaRPr>
          </a:p>
          <a:p>
            <a:pPr marL="342900" marR="0" lvl="0" indent="-342900">
              <a:spcBef>
                <a:spcPts val="0"/>
              </a:spcBef>
              <a:spcAft>
                <a:spcPts val="0"/>
              </a:spcAft>
              <a:buFont typeface="Arial" panose="020B0604020202020204" pitchFamily="34" charset="0"/>
              <a:buChar char="•"/>
              <a:tabLst>
                <a:tab pos="457200" algn="l"/>
              </a:tabLst>
            </a:pPr>
            <a:r>
              <a:rPr lang="en-US" sz="2200" b="1" dirty="0">
                <a:latin typeface="Arial" panose="020B0604020202020204" pitchFamily="34" charset="0"/>
                <a:ea typeface="Times New Roman" panose="02020603050405020304" pitchFamily="18" charset="0"/>
                <a:cs typeface="Arial" panose="020B0604020202020204" pitchFamily="34" charset="0"/>
              </a:rPr>
              <a:t> </a:t>
            </a:r>
            <a:r>
              <a:rPr lang="en-US" sz="2200" b="1" dirty="0" smtClean="0">
                <a:latin typeface="Arial" panose="020B0604020202020204" pitchFamily="34" charset="0"/>
                <a:ea typeface="Times New Roman" panose="02020603050405020304" pitchFamily="18" charset="0"/>
                <a:cs typeface="Arial" panose="020B0604020202020204" pitchFamily="34" charset="0"/>
              </a:rPr>
              <a:t>A</a:t>
            </a:r>
            <a:r>
              <a:rPr lang="en-US" sz="2200" b="1" dirty="0" smtClean="0">
                <a:solidFill>
                  <a:srgbClr val="000000"/>
                </a:solidFill>
                <a:latin typeface="Arial" panose="020B0604020202020204" pitchFamily="34" charset="0"/>
                <a:ea typeface="Times New Roman" panose="02020603050405020304" pitchFamily="18" charset="0"/>
                <a:cs typeface="Arial" panose="020B0604020202020204" pitchFamily="34" charset="0"/>
              </a:rPr>
              <a:t>nalyze </a:t>
            </a:r>
            <a:r>
              <a:rPr lang="en-US" sz="2200" b="1" dirty="0">
                <a:solidFill>
                  <a:srgbClr val="000000"/>
                </a:solidFill>
                <a:latin typeface="Arial" panose="020B0604020202020204" pitchFamily="34" charset="0"/>
                <a:ea typeface="Times New Roman" panose="02020603050405020304" pitchFamily="18" charset="0"/>
                <a:cs typeface="Arial" panose="020B0604020202020204" pitchFamily="34" charset="0"/>
              </a:rPr>
              <a:t>critically the  literary features of ‘ </a:t>
            </a:r>
            <a:r>
              <a:rPr lang="en-US" sz="2200" b="1" dirty="0" err="1">
                <a:solidFill>
                  <a:srgbClr val="000000"/>
                </a:solidFill>
                <a:latin typeface="Arial" panose="020B0604020202020204" pitchFamily="34" charset="0"/>
                <a:ea typeface="Times New Roman" panose="02020603050405020304" pitchFamily="18" charset="0"/>
                <a:cs typeface="Arial" panose="020B0604020202020204" pitchFamily="34" charset="0"/>
              </a:rPr>
              <a:t>Gabbilam</a:t>
            </a:r>
            <a:r>
              <a:rPr lang="en-US" sz="2200" b="1" dirty="0" smtClean="0">
                <a:solidFill>
                  <a:srgbClr val="000000"/>
                </a:solidFill>
                <a:latin typeface="Arial" panose="020B0604020202020204" pitchFamily="34" charset="0"/>
                <a:ea typeface="Times New Roman" panose="02020603050405020304" pitchFamily="18" charset="0"/>
                <a:cs typeface="Arial" panose="020B0604020202020204" pitchFamily="34" charset="0"/>
              </a:rPr>
              <a:t>’ </a:t>
            </a:r>
            <a:r>
              <a:rPr lang="en-US" sz="2200" b="1" dirty="0">
                <a:solidFill>
                  <a:srgbClr val="000000"/>
                </a:solidFill>
                <a:latin typeface="Arial" panose="020B0604020202020204" pitchFamily="34" charset="0"/>
                <a:ea typeface="Times New Roman" panose="02020603050405020304" pitchFamily="18" charset="0"/>
                <a:cs typeface="Arial" panose="020B0604020202020204" pitchFamily="34" charset="0"/>
              </a:rPr>
              <a:t>by </a:t>
            </a:r>
            <a:r>
              <a:rPr lang="en-US" sz="2200" b="1" dirty="0" err="1">
                <a:solidFill>
                  <a:srgbClr val="000000"/>
                </a:solidFill>
                <a:latin typeface="Arial" panose="020B0604020202020204" pitchFamily="34" charset="0"/>
                <a:ea typeface="Times New Roman" panose="02020603050405020304" pitchFamily="18" charset="0"/>
                <a:cs typeface="Arial" panose="020B0604020202020204" pitchFamily="34" charset="0"/>
              </a:rPr>
              <a:t>Gurram</a:t>
            </a:r>
            <a:r>
              <a:rPr lang="en-US" sz="2200" b="1"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r>
              <a:rPr lang="en-US" sz="2200" b="1" dirty="0" err="1" smtClean="0">
                <a:solidFill>
                  <a:srgbClr val="000000"/>
                </a:solidFill>
                <a:latin typeface="Arial" panose="020B0604020202020204" pitchFamily="34" charset="0"/>
                <a:ea typeface="Times New Roman" panose="02020603050405020304" pitchFamily="18" charset="0"/>
                <a:cs typeface="Arial" panose="020B0604020202020204" pitchFamily="34" charset="0"/>
              </a:rPr>
              <a:t>Jashuwa</a:t>
            </a:r>
            <a:r>
              <a:rPr lang="en-US" sz="2200" b="1" dirty="0" smtClean="0">
                <a:solidFill>
                  <a:srgbClr val="000000"/>
                </a:solidFill>
                <a:latin typeface="Arial" panose="020B0604020202020204" pitchFamily="34" charset="0"/>
                <a:ea typeface="Times New Roman" panose="02020603050405020304" pitchFamily="18" charset="0"/>
                <a:cs typeface="Arial" panose="020B0604020202020204" pitchFamily="34" charset="0"/>
              </a:rPr>
              <a:t> (</a:t>
            </a:r>
            <a:r>
              <a:rPr lang="en-US" sz="2200" b="1" dirty="0" err="1" smtClean="0">
                <a:solidFill>
                  <a:srgbClr val="FF0000"/>
                </a:solidFill>
                <a:latin typeface="Arial" panose="020B0604020202020204" pitchFamily="34" charset="0"/>
                <a:ea typeface="Times New Roman" panose="02020603050405020304" pitchFamily="18" charset="0"/>
                <a:cs typeface="Arial" panose="020B0604020202020204" pitchFamily="34" charset="0"/>
              </a:rPr>
              <a:t>analyse</a:t>
            </a:r>
            <a:r>
              <a:rPr lang="en-US" sz="2200" b="1" dirty="0" smtClean="0">
                <a:solidFill>
                  <a:srgbClr val="000000"/>
                </a:solidFill>
                <a:latin typeface="Arial" panose="020B0604020202020204" pitchFamily="34" charset="0"/>
                <a:ea typeface="Times New Roman" panose="02020603050405020304" pitchFamily="18" charset="0"/>
                <a:cs typeface="Arial" panose="020B0604020202020204" pitchFamily="34" charset="0"/>
              </a:rPr>
              <a:t>)</a:t>
            </a:r>
            <a:endParaRPr lang="en-US" sz="2200" b="1" dirty="0">
              <a:latin typeface="Arial" panose="020B0604020202020204" pitchFamily="34" charset="0"/>
              <a:cs typeface="Arial" panose="020B0604020202020204" pitchFamily="34" charset="0"/>
            </a:endParaRPr>
          </a:p>
          <a:p>
            <a:r>
              <a:rPr lang="en-US" sz="2200" b="1"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r>
              <a:rPr lang="en-US" sz="2200" b="1" dirty="0" smtClean="0">
                <a:solidFill>
                  <a:srgbClr val="000000"/>
                </a:solidFill>
                <a:latin typeface="Arial" panose="020B0604020202020204" pitchFamily="34" charset="0"/>
                <a:ea typeface="Times New Roman" panose="02020603050405020304" pitchFamily="18" charset="0"/>
                <a:cs typeface="Arial" panose="020B0604020202020204" pitchFamily="34" charset="0"/>
              </a:rPr>
              <a:t>                                                                                         </a:t>
            </a:r>
            <a:endParaRPr lang="en-US" sz="2200" b="1" dirty="0">
              <a:latin typeface="Arial" panose="020B0604020202020204" pitchFamily="34" charset="0"/>
              <a:ea typeface="Calibri" panose="020F0502020204030204" pitchFamily="34" charset="0"/>
              <a:cs typeface="Arial" panose="020B0604020202020204" pitchFamily="34" charset="0"/>
            </a:endParaRPr>
          </a:p>
          <a:p>
            <a:pPr marL="342900" marR="0" lvl="0" indent="-342900">
              <a:spcBef>
                <a:spcPts val="0"/>
              </a:spcBef>
              <a:spcAft>
                <a:spcPts val="0"/>
              </a:spcAft>
              <a:buFont typeface="Arial" panose="020B0604020202020204" pitchFamily="34" charset="0"/>
              <a:buChar char="•"/>
              <a:tabLst>
                <a:tab pos="457200" algn="l"/>
              </a:tabLst>
            </a:pPr>
            <a:r>
              <a:rPr lang="en-US" sz="2200" b="1" dirty="0">
                <a:solidFill>
                  <a:srgbClr val="000000"/>
                </a:solidFill>
                <a:latin typeface="Arial" panose="020B0604020202020204" pitchFamily="34" charset="0"/>
                <a:ea typeface="Times New Roman" panose="02020603050405020304" pitchFamily="18" charset="0"/>
                <a:cs typeface="Arial" panose="020B0604020202020204" pitchFamily="34" charset="0"/>
              </a:rPr>
              <a:t>Analyze critically the  literary features of ‘</a:t>
            </a:r>
            <a:r>
              <a:rPr lang="en-US" sz="2200" b="1" dirty="0" err="1">
                <a:solidFill>
                  <a:srgbClr val="000000"/>
                </a:solidFill>
                <a:latin typeface="Arial" panose="020B0604020202020204" pitchFamily="34" charset="0"/>
                <a:ea typeface="Times New Roman" panose="02020603050405020304" pitchFamily="18" charset="0"/>
                <a:cs typeface="Arial" panose="020B0604020202020204" pitchFamily="34" charset="0"/>
              </a:rPr>
              <a:t>Mahaprasthanam</a:t>
            </a:r>
            <a:r>
              <a:rPr lang="en-US" sz="2200" b="1" dirty="0" smtClean="0">
                <a:solidFill>
                  <a:srgbClr val="000000"/>
                </a:solidFill>
                <a:latin typeface="Arial" panose="020B0604020202020204" pitchFamily="34" charset="0"/>
                <a:ea typeface="Times New Roman" panose="02020603050405020304" pitchFamily="18" charset="0"/>
                <a:cs typeface="Arial" panose="020B0604020202020204" pitchFamily="34" charset="0"/>
              </a:rPr>
              <a:t>’ </a:t>
            </a:r>
            <a:r>
              <a:rPr lang="en-US" sz="2200" b="1" dirty="0">
                <a:solidFill>
                  <a:srgbClr val="000000"/>
                </a:solidFill>
                <a:latin typeface="Arial" panose="020B0604020202020204" pitchFamily="34" charset="0"/>
                <a:ea typeface="Times New Roman" panose="02020603050405020304" pitchFamily="18" charset="0"/>
                <a:cs typeface="Arial" panose="020B0604020202020204" pitchFamily="34" charset="0"/>
              </a:rPr>
              <a:t>by Sri </a:t>
            </a:r>
            <a:r>
              <a:rPr lang="en-US" sz="2200" b="1" dirty="0" err="1" smtClean="0">
                <a:solidFill>
                  <a:srgbClr val="000000"/>
                </a:solidFill>
                <a:latin typeface="Arial" panose="020B0604020202020204" pitchFamily="34" charset="0"/>
                <a:ea typeface="Times New Roman" panose="02020603050405020304" pitchFamily="18" charset="0"/>
                <a:cs typeface="Arial" panose="020B0604020202020204" pitchFamily="34" charset="0"/>
              </a:rPr>
              <a:t>Sri</a:t>
            </a:r>
            <a:r>
              <a:rPr lang="en-US" sz="2200" b="1" dirty="0" smtClean="0">
                <a:solidFill>
                  <a:srgbClr val="000000"/>
                </a:solidFill>
                <a:latin typeface="Arial" panose="020B0604020202020204" pitchFamily="34" charset="0"/>
                <a:ea typeface="Times New Roman" panose="02020603050405020304" pitchFamily="18" charset="0"/>
                <a:cs typeface="Arial" panose="020B0604020202020204" pitchFamily="34" charset="0"/>
              </a:rPr>
              <a:t> (</a:t>
            </a:r>
            <a:r>
              <a:rPr lang="en-US" sz="2200" b="1" dirty="0" err="1" smtClean="0">
                <a:solidFill>
                  <a:srgbClr val="FF0000"/>
                </a:solidFill>
                <a:latin typeface="Arial" panose="020B0604020202020204" pitchFamily="34" charset="0"/>
                <a:ea typeface="Times New Roman" panose="02020603050405020304" pitchFamily="18" charset="0"/>
                <a:cs typeface="Arial" panose="020B0604020202020204" pitchFamily="34" charset="0"/>
              </a:rPr>
              <a:t>Analyse</a:t>
            </a:r>
            <a:r>
              <a:rPr lang="en-US" sz="2200" b="1" dirty="0" smtClean="0">
                <a:solidFill>
                  <a:srgbClr val="FF0000"/>
                </a:solidFill>
                <a:latin typeface="Arial" panose="020B0604020202020204" pitchFamily="34" charset="0"/>
                <a:ea typeface="Times New Roman" panose="02020603050405020304" pitchFamily="18" charset="0"/>
                <a:cs typeface="Arial" panose="020B0604020202020204" pitchFamily="34" charset="0"/>
              </a:rPr>
              <a:t> level</a:t>
            </a:r>
            <a:r>
              <a:rPr lang="en-US" sz="2200" b="1" dirty="0" smtClean="0">
                <a:solidFill>
                  <a:srgbClr val="000000"/>
                </a:solidFill>
                <a:latin typeface="Arial" panose="020B0604020202020204" pitchFamily="34" charset="0"/>
                <a:ea typeface="Times New Roman" panose="02020603050405020304" pitchFamily="18" charset="0"/>
                <a:cs typeface="Arial" panose="020B0604020202020204" pitchFamily="34" charset="0"/>
              </a:rPr>
              <a:t>)</a:t>
            </a:r>
            <a:endParaRPr lang="en-US" sz="2200" b="1" dirty="0">
              <a:latin typeface="Arial" panose="020B0604020202020204" pitchFamily="34" charset="0"/>
              <a:cs typeface="Arial" panose="020B0604020202020204" pitchFamily="34" charset="0"/>
            </a:endParaRPr>
          </a:p>
          <a:p>
            <a:r>
              <a:rPr lang="en-US" sz="2200" b="1"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r>
              <a:rPr lang="en-US" sz="2200" b="1" dirty="0" smtClean="0">
                <a:solidFill>
                  <a:srgbClr val="000000"/>
                </a:solidFill>
                <a:latin typeface="Arial" panose="020B0604020202020204" pitchFamily="34" charset="0"/>
                <a:ea typeface="Times New Roman" panose="02020603050405020304" pitchFamily="18" charset="0"/>
                <a:cs typeface="Arial" panose="020B0604020202020204" pitchFamily="34" charset="0"/>
              </a:rPr>
              <a:t>                                                                                 </a:t>
            </a:r>
            <a:endParaRPr lang="en-US" sz="2200" b="1" dirty="0">
              <a:latin typeface="Arial" panose="020B0604020202020204" pitchFamily="34" charset="0"/>
              <a:ea typeface="Calibri" panose="020F0502020204030204" pitchFamily="34" charset="0"/>
              <a:cs typeface="Arial" panose="020B0604020202020204" pitchFamily="34" charset="0"/>
            </a:endParaRPr>
          </a:p>
          <a:p>
            <a:pPr marL="342900" marR="0" lvl="0" indent="-342900">
              <a:spcBef>
                <a:spcPts val="0"/>
              </a:spcBef>
              <a:spcAft>
                <a:spcPts val="0"/>
              </a:spcAft>
              <a:buFont typeface="Arial" panose="020B0604020202020204" pitchFamily="34" charset="0"/>
              <a:buChar char="•"/>
              <a:tabLst>
                <a:tab pos="457200" algn="l"/>
              </a:tabLst>
            </a:pPr>
            <a:r>
              <a:rPr lang="en-US" sz="2200" b="1" dirty="0">
                <a:solidFill>
                  <a:srgbClr val="000000"/>
                </a:solidFill>
                <a:latin typeface="Arial" panose="020B0604020202020204" pitchFamily="34" charset="0"/>
                <a:ea typeface="Times New Roman" panose="02020603050405020304" pitchFamily="18" charset="0"/>
                <a:cs typeface="Arial" panose="020B0604020202020204" pitchFamily="34" charset="0"/>
              </a:rPr>
              <a:t>Analyze critically the  literary  features of ‘ </a:t>
            </a:r>
            <a:r>
              <a:rPr lang="en-US" sz="2200" b="1" dirty="0" err="1">
                <a:solidFill>
                  <a:srgbClr val="000000"/>
                </a:solidFill>
                <a:latin typeface="Arial" panose="020B0604020202020204" pitchFamily="34" charset="0"/>
                <a:ea typeface="Times New Roman" panose="02020603050405020304" pitchFamily="18" charset="0"/>
                <a:cs typeface="Arial" panose="020B0604020202020204" pitchFamily="34" charset="0"/>
              </a:rPr>
              <a:t>Amrutam</a:t>
            </a:r>
            <a:r>
              <a:rPr lang="en-US" sz="2200" b="1"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r>
              <a:rPr lang="en-US" sz="2200" b="1" dirty="0" err="1">
                <a:solidFill>
                  <a:srgbClr val="000000"/>
                </a:solidFill>
                <a:latin typeface="Arial" panose="020B0604020202020204" pitchFamily="34" charset="0"/>
                <a:ea typeface="Times New Roman" panose="02020603050405020304" pitchFamily="18" charset="0"/>
                <a:cs typeface="Arial" panose="020B0604020202020204" pitchFamily="34" charset="0"/>
              </a:rPr>
              <a:t>Kurisina</a:t>
            </a:r>
            <a:r>
              <a:rPr lang="en-US" sz="2200" b="1"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r>
              <a:rPr lang="en-US" sz="2200" b="1" dirty="0" err="1">
                <a:solidFill>
                  <a:srgbClr val="000000"/>
                </a:solidFill>
                <a:latin typeface="Arial" panose="020B0604020202020204" pitchFamily="34" charset="0"/>
                <a:ea typeface="Times New Roman" panose="02020603050405020304" pitchFamily="18" charset="0"/>
                <a:cs typeface="Arial" panose="020B0604020202020204" pitchFamily="34" charset="0"/>
              </a:rPr>
              <a:t>Ratri</a:t>
            </a:r>
            <a:r>
              <a:rPr lang="en-US" sz="2200" b="1" dirty="0">
                <a:solidFill>
                  <a:srgbClr val="000000"/>
                </a:solidFill>
                <a:latin typeface="Arial" panose="020B0604020202020204" pitchFamily="34" charset="0"/>
                <a:ea typeface="Times New Roman" panose="02020603050405020304" pitchFamily="18" charset="0"/>
                <a:cs typeface="Arial" panose="020B0604020202020204" pitchFamily="34" charset="0"/>
              </a:rPr>
              <a:t>’ by </a:t>
            </a:r>
            <a:r>
              <a:rPr lang="en-US" sz="2200" b="1" dirty="0" err="1">
                <a:solidFill>
                  <a:srgbClr val="000000"/>
                </a:solidFill>
                <a:latin typeface="Arial" panose="020B0604020202020204" pitchFamily="34" charset="0"/>
                <a:ea typeface="Times New Roman" panose="02020603050405020304" pitchFamily="18" charset="0"/>
                <a:cs typeface="Arial" panose="020B0604020202020204" pitchFamily="34" charset="0"/>
              </a:rPr>
              <a:t>Balagangadhara</a:t>
            </a:r>
            <a:r>
              <a:rPr lang="en-US" sz="2200" b="1"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r>
              <a:rPr lang="en-US" sz="2200" b="1" dirty="0" err="1">
                <a:solidFill>
                  <a:srgbClr val="000000"/>
                </a:solidFill>
                <a:latin typeface="Arial" panose="020B0604020202020204" pitchFamily="34" charset="0"/>
                <a:ea typeface="Times New Roman" panose="02020603050405020304" pitchFamily="18" charset="0"/>
                <a:cs typeface="Arial" panose="020B0604020202020204" pitchFamily="34" charset="0"/>
              </a:rPr>
              <a:t>Tilak</a:t>
            </a:r>
            <a:r>
              <a:rPr lang="en-US" sz="2200" b="1"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r>
              <a:rPr lang="en-US" sz="2200" b="1" dirty="0" smtClean="0">
                <a:solidFill>
                  <a:srgbClr val="000000"/>
                </a:solidFill>
                <a:latin typeface="Arial" panose="020B0604020202020204" pitchFamily="34" charset="0"/>
                <a:ea typeface="Times New Roman" panose="02020603050405020304" pitchFamily="18" charset="0"/>
                <a:cs typeface="Arial" panose="020B0604020202020204" pitchFamily="34" charset="0"/>
              </a:rPr>
              <a:t>(</a:t>
            </a:r>
            <a:r>
              <a:rPr lang="en-US" sz="2200" b="1" dirty="0" err="1" smtClean="0">
                <a:solidFill>
                  <a:srgbClr val="FF0000"/>
                </a:solidFill>
                <a:latin typeface="Arial" panose="020B0604020202020204" pitchFamily="34" charset="0"/>
                <a:ea typeface="Times New Roman" panose="02020603050405020304" pitchFamily="18" charset="0"/>
                <a:cs typeface="Arial" panose="020B0604020202020204" pitchFamily="34" charset="0"/>
              </a:rPr>
              <a:t>Analyse</a:t>
            </a:r>
            <a:r>
              <a:rPr lang="en-US" sz="2200" b="1" dirty="0" smtClean="0">
                <a:solidFill>
                  <a:srgbClr val="FF0000"/>
                </a:solidFill>
                <a:latin typeface="Arial" panose="020B0604020202020204" pitchFamily="34" charset="0"/>
                <a:ea typeface="Times New Roman" panose="02020603050405020304" pitchFamily="18" charset="0"/>
                <a:cs typeface="Arial" panose="020B0604020202020204" pitchFamily="34" charset="0"/>
              </a:rPr>
              <a:t> level</a:t>
            </a:r>
            <a:r>
              <a:rPr lang="en-US" sz="2200" b="1" dirty="0" smtClean="0">
                <a:solidFill>
                  <a:srgbClr val="000000"/>
                </a:solidFill>
                <a:latin typeface="Arial" panose="020B0604020202020204" pitchFamily="34" charset="0"/>
                <a:ea typeface="Times New Roman" panose="02020603050405020304" pitchFamily="18" charset="0"/>
                <a:cs typeface="Arial" panose="020B0604020202020204" pitchFamily="34" charset="0"/>
              </a:rPr>
              <a:t>)</a:t>
            </a:r>
            <a:endParaRPr lang="en-US" sz="2200" b="1" dirty="0">
              <a:latin typeface="Arial" panose="020B0604020202020204" pitchFamily="34" charset="0"/>
              <a:cs typeface="Arial" panose="020B0604020202020204" pitchFamily="34" charset="0"/>
            </a:endParaRPr>
          </a:p>
          <a:p>
            <a:pPr>
              <a:lnSpc>
                <a:spcPct val="150000"/>
              </a:lnSpc>
              <a:spcAft>
                <a:spcPts val="800"/>
              </a:spcAft>
            </a:pPr>
            <a:r>
              <a:rPr lang="en-US" sz="2200" dirty="0">
                <a:latin typeface="Calibri" panose="020F0502020204030204" pitchFamily="34" charset="0"/>
                <a:ea typeface="Calibri" panose="020F0502020204030204" pitchFamily="34" charset="0"/>
                <a:cs typeface="Times New Roman" panose="02020603050405020304" pitchFamily="18" charset="0"/>
              </a:rPr>
              <a:t> </a:t>
            </a:r>
          </a:p>
          <a:p>
            <a:pPr>
              <a:lnSpc>
                <a:spcPct val="115000"/>
              </a:lnSpc>
            </a:pPr>
            <a:r>
              <a:rPr lang="en-US" dirty="0">
                <a:solidFill>
                  <a:srgbClr val="222222"/>
                </a:solidFill>
                <a:latin typeface="Calisto MT"/>
                <a:ea typeface="Times New Roman" panose="02020603050405020304" pitchFamily="18" charset="0"/>
                <a:cs typeface="Arial" panose="020B0604020202020204" pitchFamily="34" charset="0"/>
              </a:rPr>
              <a:t>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xmlns="" val="545179653"/>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12821" y="166255"/>
            <a:ext cx="11478126" cy="5678478"/>
          </a:xfrm>
          <a:prstGeom prst="rect">
            <a:avLst/>
          </a:prstGeom>
        </p:spPr>
        <p:txBody>
          <a:bodyPr wrap="square">
            <a:spAutoFit/>
          </a:bodyPr>
          <a:lstStyle/>
          <a:p>
            <a:pPr>
              <a:lnSpc>
                <a:spcPct val="150000"/>
              </a:lnSpc>
            </a:pPr>
            <a:r>
              <a:rPr lang="en-US" sz="2200" b="1" i="1" dirty="0" smtClean="0">
                <a:solidFill>
                  <a:srgbClr val="FF0000"/>
                </a:solidFill>
                <a:latin typeface="prenton"/>
              </a:rPr>
              <a:t>                                World </a:t>
            </a:r>
            <a:r>
              <a:rPr lang="en-US" sz="2200" b="1" i="1" dirty="0">
                <a:solidFill>
                  <a:srgbClr val="FF0000"/>
                </a:solidFill>
                <a:latin typeface="prenton"/>
              </a:rPr>
              <a:t>Civilizations: Since </a:t>
            </a:r>
            <a:r>
              <a:rPr lang="en-US" sz="2200" b="1" i="1" dirty="0" smtClean="0">
                <a:solidFill>
                  <a:srgbClr val="FF0000"/>
                </a:solidFill>
                <a:latin typeface="prenton"/>
              </a:rPr>
              <a:t>1500 A.D</a:t>
            </a:r>
            <a:r>
              <a:rPr lang="en-US" sz="2200" b="1" i="1" dirty="0">
                <a:solidFill>
                  <a:srgbClr val="FF0000"/>
                </a:solidFill>
                <a:latin typeface="prenton"/>
              </a:rPr>
              <a:t/>
            </a:r>
            <a:br>
              <a:rPr lang="en-US" sz="2200" b="1" i="1" dirty="0">
                <a:solidFill>
                  <a:srgbClr val="FF0000"/>
                </a:solidFill>
                <a:latin typeface="prenton"/>
              </a:rPr>
            </a:br>
            <a:r>
              <a:rPr lang="en-US" sz="2200" b="1" i="1" dirty="0" smtClean="0">
                <a:solidFill>
                  <a:srgbClr val="FF0000"/>
                </a:solidFill>
                <a:latin typeface="prenton"/>
              </a:rPr>
              <a:t>Course Learning Outcomes</a:t>
            </a:r>
          </a:p>
          <a:p>
            <a:pPr>
              <a:lnSpc>
                <a:spcPct val="150000"/>
              </a:lnSpc>
            </a:pPr>
            <a:r>
              <a:rPr lang="en-US" sz="2200" b="1" i="1" dirty="0" smtClean="0">
                <a:solidFill>
                  <a:srgbClr val="FF0000"/>
                </a:solidFill>
                <a:latin typeface="prenton"/>
              </a:rPr>
              <a:t>After the completion of the course, the students will be able to</a:t>
            </a:r>
            <a:endParaRPr lang="en-US" sz="2200" b="1" i="1" dirty="0">
              <a:solidFill>
                <a:srgbClr val="FF0000"/>
              </a:solidFill>
              <a:latin typeface="prenton"/>
            </a:endParaRPr>
          </a:p>
          <a:p>
            <a:pPr>
              <a:lnSpc>
                <a:spcPct val="150000"/>
              </a:lnSpc>
              <a:buFont typeface="Arial" panose="020B0604020202020204" pitchFamily="34" charset="0"/>
              <a:buChar char="•"/>
            </a:pPr>
            <a:r>
              <a:rPr lang="en-US" sz="2200" b="1" dirty="0">
                <a:solidFill>
                  <a:srgbClr val="473F3F"/>
                </a:solidFill>
                <a:latin typeface="chaparral-pro"/>
              </a:rPr>
              <a:t>Compare and contrast contemporary </a:t>
            </a:r>
            <a:r>
              <a:rPr lang="en-US" sz="2200" b="1" dirty="0" smtClean="0">
                <a:solidFill>
                  <a:srgbClr val="473F3F"/>
                </a:solidFill>
                <a:latin typeface="chaparral-pro"/>
              </a:rPr>
              <a:t>civilizations ( </a:t>
            </a:r>
            <a:r>
              <a:rPr lang="en-US" sz="2200" b="1" dirty="0" smtClean="0">
                <a:solidFill>
                  <a:srgbClr val="C00000"/>
                </a:solidFill>
                <a:latin typeface="chaparral-pro"/>
              </a:rPr>
              <a:t>cognitive level</a:t>
            </a:r>
            <a:r>
              <a:rPr lang="en-US" sz="2200" b="1" dirty="0" smtClean="0">
                <a:solidFill>
                  <a:srgbClr val="473F3F"/>
                </a:solidFill>
                <a:latin typeface="chaparral-pro"/>
              </a:rPr>
              <a:t>: </a:t>
            </a:r>
            <a:r>
              <a:rPr lang="en-US" sz="2200" b="1" dirty="0" smtClean="0">
                <a:solidFill>
                  <a:srgbClr val="FF0000"/>
                </a:solidFill>
                <a:latin typeface="chaparral-pro"/>
              </a:rPr>
              <a:t>analyze</a:t>
            </a:r>
            <a:r>
              <a:rPr lang="en-US" sz="2200" b="1" dirty="0" smtClean="0">
                <a:solidFill>
                  <a:srgbClr val="473F3F"/>
                </a:solidFill>
                <a:latin typeface="chaparral-pro"/>
              </a:rPr>
              <a:t>)</a:t>
            </a:r>
            <a:endParaRPr lang="en-US" sz="2200" b="1" dirty="0">
              <a:solidFill>
                <a:srgbClr val="473F3F"/>
              </a:solidFill>
              <a:latin typeface="chaparral-pro"/>
            </a:endParaRPr>
          </a:p>
          <a:p>
            <a:pPr>
              <a:lnSpc>
                <a:spcPct val="150000"/>
              </a:lnSpc>
              <a:buFont typeface="Arial" panose="020B0604020202020204" pitchFamily="34" charset="0"/>
              <a:buChar char="•"/>
            </a:pPr>
            <a:r>
              <a:rPr lang="en-US" sz="2200" b="1" dirty="0">
                <a:solidFill>
                  <a:srgbClr val="473F3F"/>
                </a:solidFill>
                <a:latin typeface="chaparral-pro"/>
              </a:rPr>
              <a:t>Interpret historical sources from different cultural backgrounds</a:t>
            </a:r>
            <a:r>
              <a:rPr lang="en-US" sz="2200" b="1" dirty="0" smtClean="0">
                <a:solidFill>
                  <a:srgbClr val="473F3F"/>
                </a:solidFill>
                <a:latin typeface="chaparral-pro"/>
              </a:rPr>
              <a:t>.(</a:t>
            </a:r>
            <a:r>
              <a:rPr lang="en-US" sz="2200" b="1" dirty="0" smtClean="0">
                <a:solidFill>
                  <a:srgbClr val="FF0000"/>
                </a:solidFill>
                <a:latin typeface="chaparral-pro"/>
              </a:rPr>
              <a:t> apply level</a:t>
            </a:r>
            <a:r>
              <a:rPr lang="en-US" sz="2200" b="1" dirty="0" smtClean="0">
                <a:solidFill>
                  <a:srgbClr val="473F3F"/>
                </a:solidFill>
                <a:latin typeface="chaparral-pro"/>
              </a:rPr>
              <a:t>)</a:t>
            </a:r>
            <a:endParaRPr lang="en-US" sz="2200" b="1" dirty="0">
              <a:solidFill>
                <a:srgbClr val="473F3F"/>
              </a:solidFill>
              <a:latin typeface="chaparral-pro"/>
            </a:endParaRPr>
          </a:p>
          <a:p>
            <a:pPr>
              <a:lnSpc>
                <a:spcPct val="150000"/>
              </a:lnSpc>
              <a:buFont typeface="Arial" panose="020B0604020202020204" pitchFamily="34" charset="0"/>
              <a:buChar char="•"/>
            </a:pPr>
            <a:r>
              <a:rPr lang="en-US" sz="2200" b="1" dirty="0">
                <a:solidFill>
                  <a:srgbClr val="473F3F"/>
                </a:solidFill>
                <a:latin typeface="chaparral-pro"/>
              </a:rPr>
              <a:t>Trace the dispersal of human beings and their respective cultures</a:t>
            </a:r>
            <a:r>
              <a:rPr lang="en-US" sz="2200" b="1" dirty="0" smtClean="0">
                <a:solidFill>
                  <a:srgbClr val="473F3F"/>
                </a:solidFill>
                <a:latin typeface="chaparral-pro"/>
              </a:rPr>
              <a:t>. (</a:t>
            </a:r>
            <a:r>
              <a:rPr lang="en-US" sz="2200" b="1" dirty="0" smtClean="0">
                <a:solidFill>
                  <a:srgbClr val="C00000"/>
                </a:solidFill>
                <a:latin typeface="chaparral-pro"/>
              </a:rPr>
              <a:t>Understand)</a:t>
            </a:r>
          </a:p>
          <a:p>
            <a:pPr>
              <a:lnSpc>
                <a:spcPct val="150000"/>
              </a:lnSpc>
              <a:buFont typeface="Arial" panose="020B0604020202020204" pitchFamily="34" charset="0"/>
              <a:buChar char="•"/>
            </a:pPr>
            <a:r>
              <a:rPr lang="en-US" sz="2200" b="1" dirty="0" smtClean="0">
                <a:solidFill>
                  <a:srgbClr val="473F3F"/>
                </a:solidFill>
                <a:latin typeface="chaparral-pro"/>
              </a:rPr>
              <a:t>Evaluate </a:t>
            </a:r>
            <a:r>
              <a:rPr lang="en-US" sz="2200" b="1" dirty="0">
                <a:solidFill>
                  <a:srgbClr val="473F3F"/>
                </a:solidFill>
                <a:latin typeface="chaparral-pro"/>
              </a:rPr>
              <a:t>the impact of the environment on human history</a:t>
            </a:r>
            <a:r>
              <a:rPr lang="en-US" sz="2200" b="1" dirty="0" smtClean="0">
                <a:solidFill>
                  <a:srgbClr val="473F3F"/>
                </a:solidFill>
                <a:latin typeface="chaparral-pro"/>
              </a:rPr>
              <a:t>.(</a:t>
            </a:r>
            <a:r>
              <a:rPr lang="en-US" sz="2200" b="1" dirty="0" smtClean="0">
                <a:solidFill>
                  <a:srgbClr val="FF0000"/>
                </a:solidFill>
                <a:latin typeface="chaparral-pro"/>
              </a:rPr>
              <a:t>cognitive level: analyze</a:t>
            </a:r>
            <a:r>
              <a:rPr lang="en-US" sz="2200" b="1" dirty="0" smtClean="0">
                <a:solidFill>
                  <a:srgbClr val="473F3F"/>
                </a:solidFill>
                <a:latin typeface="chaparral-pro"/>
              </a:rPr>
              <a:t>)</a:t>
            </a:r>
            <a:endParaRPr lang="en-US" sz="2200" b="1" dirty="0">
              <a:solidFill>
                <a:srgbClr val="473F3F"/>
              </a:solidFill>
              <a:latin typeface="chaparral-pro"/>
            </a:endParaRPr>
          </a:p>
          <a:p>
            <a:pPr>
              <a:lnSpc>
                <a:spcPct val="150000"/>
              </a:lnSpc>
              <a:buFont typeface="Arial" panose="020B0604020202020204" pitchFamily="34" charset="0"/>
              <a:buChar char="•"/>
            </a:pPr>
            <a:r>
              <a:rPr lang="en-US" sz="2200" b="1" dirty="0">
                <a:solidFill>
                  <a:srgbClr val="473F3F"/>
                </a:solidFill>
                <a:latin typeface="chaparral-pro"/>
              </a:rPr>
              <a:t>Locate historical places on maps</a:t>
            </a:r>
            <a:r>
              <a:rPr lang="en-US" sz="2200" b="1" dirty="0" smtClean="0">
                <a:solidFill>
                  <a:srgbClr val="473F3F"/>
                </a:solidFill>
                <a:latin typeface="chaparral-pro"/>
              </a:rPr>
              <a:t>.(</a:t>
            </a:r>
            <a:r>
              <a:rPr lang="en-US" sz="2200" b="1" dirty="0" smtClean="0">
                <a:solidFill>
                  <a:srgbClr val="FF0000"/>
                </a:solidFill>
                <a:latin typeface="chaparral-pro"/>
              </a:rPr>
              <a:t>Cognitive level: understand</a:t>
            </a:r>
            <a:r>
              <a:rPr lang="en-US" sz="2200" b="1" dirty="0" smtClean="0">
                <a:solidFill>
                  <a:srgbClr val="473F3F"/>
                </a:solidFill>
                <a:latin typeface="chaparral-pro"/>
              </a:rPr>
              <a:t>)</a:t>
            </a:r>
            <a:endParaRPr lang="en-US" sz="2200" b="1" dirty="0">
              <a:solidFill>
                <a:srgbClr val="473F3F"/>
              </a:solidFill>
              <a:latin typeface="chaparral-pro"/>
            </a:endParaRPr>
          </a:p>
          <a:p>
            <a:pPr>
              <a:lnSpc>
                <a:spcPct val="150000"/>
              </a:lnSpc>
              <a:buFont typeface="Arial" panose="020B0604020202020204" pitchFamily="34" charset="0"/>
              <a:buChar char="•"/>
            </a:pPr>
            <a:r>
              <a:rPr lang="en-US" sz="2200" b="1" dirty="0">
                <a:solidFill>
                  <a:srgbClr val="473F3F"/>
                </a:solidFill>
                <a:latin typeface="chaparral-pro"/>
              </a:rPr>
              <a:t>Place global intellectual ideas (e.g., liberalism, Marxism) in their historical contexts</a:t>
            </a:r>
            <a:r>
              <a:rPr lang="en-US" sz="2200" b="1" dirty="0" smtClean="0">
                <a:solidFill>
                  <a:srgbClr val="473F3F"/>
                </a:solidFill>
                <a:latin typeface="chaparral-pro"/>
              </a:rPr>
              <a:t>.</a:t>
            </a:r>
          </a:p>
          <a:p>
            <a:pPr>
              <a:lnSpc>
                <a:spcPct val="150000"/>
              </a:lnSpc>
            </a:pPr>
            <a:r>
              <a:rPr lang="en-US" sz="2200" b="1" dirty="0">
                <a:solidFill>
                  <a:srgbClr val="473F3F"/>
                </a:solidFill>
                <a:latin typeface="chaparral-pro"/>
              </a:rPr>
              <a:t> </a:t>
            </a:r>
            <a:r>
              <a:rPr lang="en-US" sz="2200" b="1" dirty="0" smtClean="0">
                <a:solidFill>
                  <a:srgbClr val="473F3F"/>
                </a:solidFill>
                <a:latin typeface="chaparral-pro"/>
              </a:rPr>
              <a:t>                                                                                         (</a:t>
            </a:r>
            <a:r>
              <a:rPr lang="en-US" sz="2200" b="1" dirty="0" smtClean="0">
                <a:solidFill>
                  <a:srgbClr val="FF0000"/>
                </a:solidFill>
                <a:latin typeface="chaparral-pro"/>
              </a:rPr>
              <a:t>Cognitive level: apply</a:t>
            </a:r>
            <a:r>
              <a:rPr lang="en-US" sz="2200" b="1" dirty="0" smtClean="0">
                <a:solidFill>
                  <a:srgbClr val="473F3F"/>
                </a:solidFill>
                <a:latin typeface="chaparral-pro"/>
              </a:rPr>
              <a:t>)</a:t>
            </a:r>
            <a:endParaRPr lang="en-US" sz="2200" b="1" dirty="0">
              <a:solidFill>
                <a:srgbClr val="473F3F"/>
              </a:solidFill>
              <a:latin typeface="chaparral-pro"/>
            </a:endParaRPr>
          </a:p>
          <a:p>
            <a:pPr>
              <a:lnSpc>
                <a:spcPct val="150000"/>
              </a:lnSpc>
              <a:buFont typeface="Arial" panose="020B0604020202020204" pitchFamily="34" charset="0"/>
              <a:buChar char="•"/>
            </a:pPr>
            <a:r>
              <a:rPr lang="en-US" sz="2200" b="1" dirty="0">
                <a:solidFill>
                  <a:srgbClr val="473F3F"/>
                </a:solidFill>
                <a:latin typeface="chaparral-pro"/>
              </a:rPr>
              <a:t>Analyze complex ideas behind nationalism and modernity</a:t>
            </a:r>
            <a:r>
              <a:rPr lang="en-US" sz="2200" b="1" dirty="0" smtClean="0">
                <a:solidFill>
                  <a:srgbClr val="473F3F"/>
                </a:solidFill>
                <a:latin typeface="chaparral-pro"/>
              </a:rPr>
              <a:t>.(</a:t>
            </a:r>
            <a:r>
              <a:rPr lang="en-US" sz="2200" b="1" dirty="0" smtClean="0">
                <a:solidFill>
                  <a:srgbClr val="FF0000"/>
                </a:solidFill>
                <a:latin typeface="chaparral-pro"/>
              </a:rPr>
              <a:t>Cognitive level: analyze</a:t>
            </a:r>
            <a:r>
              <a:rPr lang="en-US" sz="2200" b="1" dirty="0" smtClean="0">
                <a:solidFill>
                  <a:srgbClr val="473F3F"/>
                </a:solidFill>
                <a:latin typeface="chaparral-pro"/>
              </a:rPr>
              <a:t>)</a:t>
            </a:r>
            <a:endParaRPr lang="en-US" sz="2200" b="1" i="0" dirty="0">
              <a:solidFill>
                <a:srgbClr val="473F3F"/>
              </a:solidFill>
              <a:effectLst/>
              <a:latin typeface="chaparral-pro"/>
            </a:endParaRPr>
          </a:p>
        </p:txBody>
      </p:sp>
    </p:spTree>
    <p:extLst>
      <p:ext uri="{BB962C8B-B14F-4D97-AF65-F5344CB8AC3E}">
        <p14:creationId xmlns:p14="http://schemas.microsoft.com/office/powerpoint/2010/main" xmlns="" val="2159479495"/>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81264" y="166313"/>
            <a:ext cx="11129210" cy="5416868"/>
          </a:xfrm>
          <a:prstGeom prst="rect">
            <a:avLst/>
          </a:prstGeom>
        </p:spPr>
        <p:txBody>
          <a:bodyPr wrap="square">
            <a:spAutoFit/>
          </a:bodyPr>
          <a:lstStyle/>
          <a:p>
            <a:r>
              <a:rPr lang="en-US" sz="2000" b="1" dirty="0">
                <a:solidFill>
                  <a:srgbClr val="FF0000"/>
                </a:solidFill>
                <a:latin typeface="Arial" pitchFamily="34" charset="0"/>
                <a:cs typeface="Arial" pitchFamily="34" charset="0"/>
              </a:rPr>
              <a:t>Common Errors in formulating the Course Learning Outcomes or Program Learning Outcomes (PLOs) </a:t>
            </a:r>
            <a:endParaRPr lang="en-US" sz="2000" dirty="0">
              <a:solidFill>
                <a:srgbClr val="FF0000"/>
              </a:solidFill>
              <a:latin typeface="Arial" pitchFamily="34" charset="0"/>
              <a:cs typeface="Arial" pitchFamily="34" charset="0"/>
            </a:endParaRPr>
          </a:p>
          <a:p>
            <a:r>
              <a:rPr lang="en-US" sz="2000" dirty="0">
                <a:solidFill>
                  <a:srgbClr val="FF0000"/>
                </a:solidFill>
                <a:latin typeface="Arial" pitchFamily="34" charset="0"/>
                <a:cs typeface="Arial" pitchFamily="34" charset="0"/>
              </a:rPr>
              <a:t> </a:t>
            </a:r>
          </a:p>
          <a:p>
            <a:pPr marL="285750" lvl="0" indent="-285750">
              <a:buFont typeface="Arial" pitchFamily="34" charset="0"/>
              <a:buChar char="•"/>
            </a:pPr>
            <a:r>
              <a:rPr lang="en-US" sz="2200" b="1" dirty="0">
                <a:latin typeface="Arial" pitchFamily="34" charset="0"/>
                <a:cs typeface="Arial" pitchFamily="34" charset="0"/>
              </a:rPr>
              <a:t>Acton verbs such as remember, understand, learn, know, acquire, imagine, </a:t>
            </a:r>
            <a:endParaRPr lang="en-US" sz="2200" dirty="0">
              <a:latin typeface="Arial" pitchFamily="34" charset="0"/>
              <a:cs typeface="Arial" pitchFamily="34" charset="0"/>
            </a:endParaRPr>
          </a:p>
          <a:p>
            <a:r>
              <a:rPr lang="en-US" sz="2200" b="1" dirty="0">
                <a:latin typeface="Arial" pitchFamily="34" charset="0"/>
                <a:cs typeface="Arial" pitchFamily="34" charset="0"/>
              </a:rPr>
              <a:t>     </a:t>
            </a:r>
            <a:r>
              <a:rPr lang="en-US" sz="2200" b="1" dirty="0" smtClean="0">
                <a:latin typeface="Arial" pitchFamily="34" charset="0"/>
                <a:cs typeface="Arial" pitchFamily="34" charset="0"/>
              </a:rPr>
              <a:t>appreciate</a:t>
            </a:r>
            <a:r>
              <a:rPr lang="en-US" sz="2200" b="1" dirty="0">
                <a:latin typeface="Arial" pitchFamily="34" charset="0"/>
                <a:cs typeface="Arial" pitchFamily="34" charset="0"/>
              </a:rPr>
              <a:t>, think, believe, realize, gain, perceive etc. are used. These action </a:t>
            </a:r>
            <a:r>
              <a:rPr lang="en-US" sz="2200" b="1" dirty="0" smtClean="0">
                <a:latin typeface="Arial" pitchFamily="34" charset="0"/>
                <a:cs typeface="Arial" pitchFamily="34" charset="0"/>
              </a:rPr>
              <a:t> </a:t>
            </a:r>
          </a:p>
          <a:p>
            <a:r>
              <a:rPr lang="en-US" sz="2200" b="1" dirty="0">
                <a:latin typeface="Arial" pitchFamily="34" charset="0"/>
                <a:cs typeface="Arial" pitchFamily="34" charset="0"/>
              </a:rPr>
              <a:t> </a:t>
            </a:r>
            <a:r>
              <a:rPr lang="en-US" sz="2200" b="1" dirty="0" smtClean="0">
                <a:latin typeface="Arial" pitchFamily="34" charset="0"/>
                <a:cs typeface="Arial" pitchFamily="34" charset="0"/>
              </a:rPr>
              <a:t>    verbs </a:t>
            </a:r>
            <a:r>
              <a:rPr lang="en-US" sz="2200" b="1" dirty="0" smtClean="0">
                <a:solidFill>
                  <a:srgbClr val="FF0000"/>
                </a:solidFill>
                <a:latin typeface="Arial" pitchFamily="34" charset="0"/>
                <a:cs typeface="Arial" pitchFamily="34" charset="0"/>
              </a:rPr>
              <a:t>must </a:t>
            </a:r>
            <a:r>
              <a:rPr lang="en-US" sz="2200" b="1" dirty="0">
                <a:solidFill>
                  <a:srgbClr val="FF0000"/>
                </a:solidFill>
                <a:latin typeface="Arial" pitchFamily="34" charset="0"/>
                <a:cs typeface="Arial" pitchFamily="34" charset="0"/>
              </a:rPr>
              <a:t>not be used </a:t>
            </a:r>
            <a:r>
              <a:rPr lang="en-US" sz="2200" b="1" dirty="0">
                <a:latin typeface="Arial" pitchFamily="34" charset="0"/>
                <a:cs typeface="Arial" pitchFamily="34" charset="0"/>
              </a:rPr>
              <a:t>as they indicate the process but not the outcome</a:t>
            </a:r>
            <a:endParaRPr lang="en-US" sz="2200" dirty="0">
              <a:latin typeface="Arial" pitchFamily="34" charset="0"/>
              <a:cs typeface="Arial" pitchFamily="34" charset="0"/>
            </a:endParaRPr>
          </a:p>
          <a:p>
            <a:r>
              <a:rPr lang="en-US" sz="2200" dirty="0">
                <a:latin typeface="Arial" pitchFamily="34" charset="0"/>
                <a:cs typeface="Arial" pitchFamily="34" charset="0"/>
              </a:rPr>
              <a:t> </a:t>
            </a:r>
          </a:p>
          <a:p>
            <a:pPr marL="285750" lvl="0" indent="-285750">
              <a:buFont typeface="Arial" pitchFamily="34" charset="0"/>
              <a:buChar char="•"/>
            </a:pPr>
            <a:r>
              <a:rPr lang="en-US" sz="2200" b="1" dirty="0">
                <a:latin typeface="Arial" pitchFamily="34" charset="0"/>
                <a:cs typeface="Arial" pitchFamily="34" charset="0"/>
              </a:rPr>
              <a:t>‘Will be able to’ is used in course outcomes or program outcomes </a:t>
            </a:r>
            <a:r>
              <a:rPr lang="en-US" sz="2200" b="1" dirty="0" smtClean="0">
                <a:latin typeface="Arial" pitchFamily="34" charset="0"/>
                <a:cs typeface="Arial" pitchFamily="34" charset="0"/>
              </a:rPr>
              <a:t>also (in stead of common stem)</a:t>
            </a:r>
            <a:endParaRPr lang="en-US" sz="2200" dirty="0">
              <a:latin typeface="Arial" pitchFamily="34" charset="0"/>
              <a:cs typeface="Arial" pitchFamily="34" charset="0"/>
            </a:endParaRPr>
          </a:p>
          <a:p>
            <a:r>
              <a:rPr lang="en-US" sz="2200" dirty="0">
                <a:latin typeface="Arial" pitchFamily="34" charset="0"/>
                <a:cs typeface="Arial" pitchFamily="34" charset="0"/>
              </a:rPr>
              <a:t> </a:t>
            </a:r>
          </a:p>
          <a:p>
            <a:pPr marL="285750" lvl="0" indent="-285750">
              <a:buFont typeface="Arial" pitchFamily="34" charset="0"/>
              <a:buChar char="•"/>
            </a:pPr>
            <a:r>
              <a:rPr lang="en-US" sz="2200" b="1" dirty="0">
                <a:latin typeface="Arial" pitchFamily="34" charset="0"/>
                <a:cs typeface="Arial" pitchFamily="34" charset="0"/>
              </a:rPr>
              <a:t>Common stem is not used </a:t>
            </a:r>
            <a:r>
              <a:rPr lang="en-US" sz="2200" b="1" dirty="0" smtClean="0">
                <a:latin typeface="Arial" pitchFamily="34" charset="0"/>
                <a:cs typeface="Arial" pitchFamily="34" charset="0"/>
              </a:rPr>
              <a:t>(‘After completion of this course, the students will be able to’ )</a:t>
            </a:r>
            <a:endParaRPr lang="en-US" sz="2200" dirty="0">
              <a:latin typeface="Arial" pitchFamily="34" charset="0"/>
              <a:cs typeface="Arial" pitchFamily="34" charset="0"/>
            </a:endParaRPr>
          </a:p>
          <a:p>
            <a:r>
              <a:rPr lang="en-US" sz="2200" dirty="0">
                <a:latin typeface="Arial" pitchFamily="34" charset="0"/>
                <a:cs typeface="Arial" pitchFamily="34" charset="0"/>
              </a:rPr>
              <a:t> </a:t>
            </a:r>
          </a:p>
          <a:p>
            <a:pPr marL="285750" lvl="0" indent="-285750">
              <a:buFont typeface="Arial" pitchFamily="34" charset="0"/>
              <a:buChar char="•"/>
            </a:pPr>
            <a:r>
              <a:rPr lang="en-US" sz="2200" b="1" dirty="0">
                <a:latin typeface="Arial" pitchFamily="34" charset="0"/>
                <a:cs typeface="Arial" pitchFamily="34" charset="0"/>
              </a:rPr>
              <a:t>‘Demonstrate’ is not followed by knowledge of OR Skills of.</a:t>
            </a:r>
            <a:endParaRPr lang="en-US" sz="2200" dirty="0">
              <a:latin typeface="Arial" pitchFamily="34" charset="0"/>
              <a:cs typeface="Arial" pitchFamily="34" charset="0"/>
            </a:endParaRPr>
          </a:p>
          <a:p>
            <a:r>
              <a:rPr lang="en-US" sz="2200" b="1" dirty="0">
                <a:latin typeface="Arial" pitchFamily="34" charset="0"/>
                <a:cs typeface="Arial" pitchFamily="34" charset="0"/>
              </a:rPr>
              <a:t>            </a:t>
            </a:r>
            <a:r>
              <a:rPr lang="en-US" sz="2200" b="1" dirty="0" err="1">
                <a:latin typeface="Arial" pitchFamily="34" charset="0"/>
                <a:cs typeface="Arial" pitchFamily="34" charset="0"/>
              </a:rPr>
              <a:t>Eg</a:t>
            </a:r>
            <a:r>
              <a:rPr lang="en-US" sz="2200" b="1" dirty="0">
                <a:latin typeface="Arial" pitchFamily="34" charset="0"/>
                <a:cs typeface="Arial" pitchFamily="34" charset="0"/>
              </a:rPr>
              <a:t>;‘Demonstrate principles of…….’ is used. This usage is not correct</a:t>
            </a:r>
            <a:endParaRPr lang="en-US" sz="2200" dirty="0">
              <a:latin typeface="Arial" pitchFamily="34" charset="0"/>
              <a:cs typeface="Arial" pitchFamily="34" charset="0"/>
            </a:endParaRPr>
          </a:p>
          <a:p>
            <a:r>
              <a:rPr lang="en-US" sz="2200" dirty="0">
                <a:latin typeface="Arial" pitchFamily="34" charset="0"/>
                <a:cs typeface="Arial" pitchFamily="34" charset="0"/>
              </a:rPr>
              <a:t> </a:t>
            </a:r>
          </a:p>
        </p:txBody>
      </p:sp>
    </p:spTree>
    <p:extLst>
      <p:ext uri="{BB962C8B-B14F-4D97-AF65-F5344CB8AC3E}">
        <p14:creationId xmlns:p14="http://schemas.microsoft.com/office/powerpoint/2010/main" xmlns="" val="168312340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6028" y="961697"/>
            <a:ext cx="11161985" cy="4493538"/>
          </a:xfrm>
          <a:prstGeom prst="rect">
            <a:avLst/>
          </a:prstGeom>
        </p:spPr>
        <p:txBody>
          <a:bodyPr wrap="square">
            <a:spAutoFit/>
          </a:bodyPr>
          <a:lstStyle/>
          <a:p>
            <a:pPr marL="285750" lvl="0" indent="-285750">
              <a:buFont typeface="Arial" pitchFamily="34" charset="0"/>
              <a:buChar char="•"/>
            </a:pPr>
            <a:r>
              <a:rPr lang="en-US" sz="2200" b="1" dirty="0">
                <a:latin typeface="Arial" pitchFamily="34" charset="0"/>
                <a:cs typeface="Arial" pitchFamily="34" charset="0"/>
              </a:rPr>
              <a:t>The CLO does not agree with the topics or content of the syllabus</a:t>
            </a:r>
            <a:r>
              <a:rPr lang="en-US" sz="2200" b="1" dirty="0" smtClean="0">
                <a:latin typeface="Arial" pitchFamily="34" charset="0"/>
                <a:cs typeface="Arial" pitchFamily="34" charset="0"/>
              </a:rPr>
              <a:t>.</a:t>
            </a:r>
          </a:p>
          <a:p>
            <a:pPr lvl="0"/>
            <a:endParaRPr lang="en-US" sz="2200" b="1" dirty="0">
              <a:latin typeface="Arial" pitchFamily="34" charset="0"/>
              <a:cs typeface="Arial" pitchFamily="34" charset="0"/>
            </a:endParaRPr>
          </a:p>
          <a:p>
            <a:pPr marL="285750" lvl="0" indent="-285750">
              <a:buFont typeface="Arial" pitchFamily="34" charset="0"/>
              <a:buChar char="•"/>
            </a:pPr>
            <a:r>
              <a:rPr lang="en-US" sz="2200" b="1" dirty="0">
                <a:latin typeface="Arial" pitchFamily="34" charset="0"/>
                <a:cs typeface="Arial" pitchFamily="34" charset="0"/>
              </a:rPr>
              <a:t>The CLOs do not reflect the entire </a:t>
            </a:r>
            <a:r>
              <a:rPr lang="en-US" sz="2200" b="1" dirty="0" smtClean="0">
                <a:latin typeface="Arial" pitchFamily="34" charset="0"/>
                <a:cs typeface="Arial" pitchFamily="34" charset="0"/>
              </a:rPr>
              <a:t>syllabus</a:t>
            </a:r>
          </a:p>
          <a:p>
            <a:pPr marL="285750" lvl="0" indent="-285750">
              <a:buFont typeface="Arial" pitchFamily="34" charset="0"/>
              <a:buChar char="•"/>
            </a:pPr>
            <a:endParaRPr lang="en-US" sz="2200" b="1" dirty="0">
              <a:latin typeface="Arial" pitchFamily="34" charset="0"/>
              <a:cs typeface="Arial" pitchFamily="34" charset="0"/>
            </a:endParaRPr>
          </a:p>
          <a:p>
            <a:pPr marL="285750" lvl="0" indent="-285750">
              <a:buFont typeface="Arial" pitchFamily="34" charset="0"/>
              <a:buChar char="•"/>
            </a:pPr>
            <a:r>
              <a:rPr lang="en-US" sz="2200" b="1" dirty="0" smtClean="0">
                <a:latin typeface="Arial" pitchFamily="34" charset="0"/>
                <a:cs typeface="Arial" pitchFamily="34" charset="0"/>
              </a:rPr>
              <a:t>Unit level COs: If there are 4 units, 4 COs, each CO corresponding to each unit. This is not correct in all courses.</a:t>
            </a:r>
            <a:endParaRPr lang="en-US" sz="2200" dirty="0">
              <a:latin typeface="Arial" pitchFamily="34" charset="0"/>
              <a:cs typeface="Arial" pitchFamily="34" charset="0"/>
            </a:endParaRPr>
          </a:p>
          <a:p>
            <a:r>
              <a:rPr lang="en-US" sz="2200" dirty="0">
                <a:latin typeface="Arial" pitchFamily="34" charset="0"/>
                <a:cs typeface="Arial" pitchFamily="34" charset="0"/>
              </a:rPr>
              <a:t> </a:t>
            </a:r>
          </a:p>
          <a:p>
            <a:pPr marL="285750" lvl="0" indent="-285750">
              <a:buFont typeface="Arial" pitchFamily="34" charset="0"/>
              <a:buChar char="•"/>
            </a:pPr>
            <a:r>
              <a:rPr lang="en-US" sz="2200" b="1" dirty="0">
                <a:latin typeface="Arial" pitchFamily="34" charset="0"/>
                <a:cs typeface="Arial" pitchFamily="34" charset="0"/>
              </a:rPr>
              <a:t>Course Learning outcomes are only at ‘remember level’ and understand level’. Not even one CLO at apply or higher levels</a:t>
            </a:r>
            <a:endParaRPr lang="en-US" sz="2200" dirty="0">
              <a:latin typeface="Arial" pitchFamily="34" charset="0"/>
              <a:cs typeface="Arial" pitchFamily="34" charset="0"/>
            </a:endParaRPr>
          </a:p>
          <a:p>
            <a:r>
              <a:rPr lang="en-US" sz="2200" dirty="0">
                <a:latin typeface="Arial" pitchFamily="34" charset="0"/>
                <a:cs typeface="Arial" pitchFamily="34" charset="0"/>
              </a:rPr>
              <a:t> </a:t>
            </a:r>
          </a:p>
          <a:p>
            <a:pPr marL="285750" lvl="0" indent="-285750">
              <a:buFont typeface="Arial" pitchFamily="34" charset="0"/>
              <a:buChar char="•"/>
            </a:pPr>
            <a:r>
              <a:rPr lang="en-US" sz="2200" b="1" dirty="0">
                <a:latin typeface="Arial" pitchFamily="34" charset="0"/>
                <a:cs typeface="Arial" pitchFamily="34" charset="0"/>
              </a:rPr>
              <a:t> Problem of using incorrect English language ( both grammar part and vocabulary part)</a:t>
            </a:r>
            <a:endParaRPr lang="en-US" sz="2200" dirty="0">
              <a:latin typeface="Arial" pitchFamily="34" charset="0"/>
              <a:cs typeface="Arial" pitchFamily="34" charset="0"/>
            </a:endParaRPr>
          </a:p>
          <a:p>
            <a:r>
              <a:rPr lang="en-US" sz="2200" dirty="0">
                <a:latin typeface="Arial" pitchFamily="34" charset="0"/>
                <a:cs typeface="Arial" pitchFamily="34" charset="0"/>
              </a:rPr>
              <a:t> </a:t>
            </a:r>
          </a:p>
        </p:txBody>
      </p:sp>
    </p:spTree>
    <p:extLst>
      <p:ext uri="{BB962C8B-B14F-4D97-AF65-F5344CB8AC3E}">
        <p14:creationId xmlns:p14="http://schemas.microsoft.com/office/powerpoint/2010/main" xmlns="" val="3368900852"/>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72161" y="481836"/>
            <a:ext cx="11376379" cy="5078313"/>
          </a:xfrm>
          <a:prstGeom prst="rect">
            <a:avLst/>
          </a:prstGeom>
        </p:spPr>
        <p:txBody>
          <a:bodyPr wrap="square">
            <a:spAutoFit/>
          </a:bodyPr>
          <a:lstStyle/>
          <a:p>
            <a:pPr algn="ctr"/>
            <a:r>
              <a:rPr lang="en-US" sz="2400" b="1" dirty="0" smtClean="0">
                <a:solidFill>
                  <a:srgbClr val="C00000"/>
                </a:solidFill>
                <a:latin typeface="Arial" panose="020B0604020202020204" pitchFamily="34" charset="0"/>
                <a:cs typeface="Arial" panose="020B0604020202020204" pitchFamily="34" charset="0"/>
              </a:rPr>
              <a:t>Principles </a:t>
            </a:r>
            <a:r>
              <a:rPr lang="en-US" sz="2400" b="1" dirty="0">
                <a:solidFill>
                  <a:srgbClr val="C00000"/>
                </a:solidFill>
                <a:latin typeface="Arial" panose="020B0604020202020204" pitchFamily="34" charset="0"/>
                <a:cs typeface="Arial" panose="020B0604020202020204" pitchFamily="34" charset="0"/>
              </a:rPr>
              <a:t>of </a:t>
            </a:r>
            <a:r>
              <a:rPr lang="en-US" sz="2400" b="1" dirty="0" smtClean="0">
                <a:solidFill>
                  <a:srgbClr val="C00000"/>
                </a:solidFill>
                <a:latin typeface="Arial" panose="020B0604020202020204" pitchFamily="34" charset="0"/>
                <a:cs typeface="Arial" panose="020B0604020202020204" pitchFamily="34" charset="0"/>
              </a:rPr>
              <a:t>Assessment (in brief)</a:t>
            </a:r>
          </a:p>
          <a:p>
            <a:pPr algn="ctr"/>
            <a:r>
              <a:rPr lang="en-US" sz="2400" b="1" dirty="0" smtClean="0">
                <a:solidFill>
                  <a:srgbClr val="C00000"/>
                </a:solidFill>
                <a:latin typeface="Arial" panose="020B0604020202020204" pitchFamily="34" charset="0"/>
                <a:cs typeface="Arial" panose="020B0604020202020204" pitchFamily="34" charset="0"/>
              </a:rPr>
              <a:t> </a:t>
            </a:r>
            <a:r>
              <a:rPr lang="en-US" sz="2000" b="1" dirty="0" smtClean="0">
                <a:latin typeface="Arial" panose="020B0604020202020204" pitchFamily="34" charset="0"/>
                <a:cs typeface="Arial" panose="020B0604020202020204" pitchFamily="34" charset="0"/>
              </a:rPr>
              <a:t>(</a:t>
            </a:r>
            <a:r>
              <a:rPr lang="en-US" sz="2000" b="1" dirty="0" err="1" smtClean="0">
                <a:latin typeface="Arial" panose="020B0604020202020204" pitchFamily="34" charset="0"/>
                <a:cs typeface="Arial" panose="020B0604020202020204" pitchFamily="34" charset="0"/>
              </a:rPr>
              <a:t>Ref:h</a:t>
            </a:r>
            <a:r>
              <a:rPr lang="en-US" sz="2000" b="1" dirty="0" err="1" smtClean="0">
                <a:latin typeface="Arial" panose="020B0604020202020204" pitchFamily="34" charset="0"/>
                <a:cs typeface="Arial" panose="020B0604020202020204" pitchFamily="34" charset="0"/>
                <a:hlinkClick r:id="rId2"/>
              </a:rPr>
              <a:t>ttps</a:t>
            </a:r>
            <a:r>
              <a:rPr lang="en-US" sz="2000" b="1" dirty="0">
                <a:latin typeface="Arial" panose="020B0604020202020204" pitchFamily="34" charset="0"/>
                <a:cs typeface="Arial" panose="020B0604020202020204" pitchFamily="34" charset="0"/>
                <a:hlinkClick r:id="rId2"/>
              </a:rPr>
              <a:t>://www.sheffield.ac.uk/polopoly_fs/1.209653!/</a:t>
            </a:r>
            <a:r>
              <a:rPr lang="en-US" sz="2000" b="1" dirty="0" smtClean="0">
                <a:latin typeface="Arial" panose="020B0604020202020204" pitchFamily="34" charset="0"/>
                <a:cs typeface="Arial" panose="020B0604020202020204" pitchFamily="34" charset="0"/>
                <a:hlinkClick r:id="rId2"/>
              </a:rPr>
              <a:t>file/Principles_of_Assessment.pdf</a:t>
            </a:r>
            <a:r>
              <a:rPr lang="en-US" sz="2000" b="1" dirty="0" smtClean="0">
                <a:latin typeface="Arial" panose="020B0604020202020204" pitchFamily="34" charset="0"/>
                <a:cs typeface="Arial" panose="020B0604020202020204" pitchFamily="34" charset="0"/>
              </a:rPr>
              <a:t>)</a:t>
            </a:r>
          </a:p>
          <a:p>
            <a:pPr algn="just">
              <a:lnSpc>
                <a:spcPct val="150000"/>
              </a:lnSpc>
            </a:pPr>
            <a:r>
              <a:rPr lang="en-US" sz="2000" b="1" dirty="0" smtClean="0">
                <a:latin typeface="Arial" panose="020B0604020202020204" pitchFamily="34" charset="0"/>
                <a:cs typeface="Arial" panose="020B0604020202020204" pitchFamily="34" charset="0"/>
              </a:rPr>
              <a:t> </a:t>
            </a:r>
            <a:r>
              <a:rPr lang="en-US" sz="2400" b="1" dirty="0" smtClean="0">
                <a:solidFill>
                  <a:srgbClr val="C00000"/>
                </a:solidFill>
                <a:latin typeface="Arial" panose="020B0604020202020204" pitchFamily="34" charset="0"/>
                <a:cs typeface="Arial" panose="020B0604020202020204" pitchFamily="34" charset="0"/>
              </a:rPr>
              <a:t>Principle 1</a:t>
            </a:r>
            <a:r>
              <a:rPr lang="en-US" sz="2400" b="1" dirty="0" smtClean="0">
                <a:latin typeface="Arial" panose="020B0604020202020204" pitchFamily="34" charset="0"/>
                <a:cs typeface="Arial" panose="020B0604020202020204" pitchFamily="34" charset="0"/>
              </a:rPr>
              <a:t>-</a:t>
            </a:r>
            <a:r>
              <a:rPr lang="en-US" sz="2400" b="1" dirty="0" smtClean="0">
                <a:solidFill>
                  <a:srgbClr val="FF0000"/>
                </a:solidFill>
                <a:latin typeface="Arial" panose="020B0604020202020204" pitchFamily="34" charset="0"/>
                <a:cs typeface="Arial" panose="020B0604020202020204" pitchFamily="34" charset="0"/>
              </a:rPr>
              <a:t> Outcomes-based assessment</a:t>
            </a:r>
            <a:r>
              <a:rPr lang="en-US" sz="2400" b="1" dirty="0" smtClean="0">
                <a:latin typeface="Arial" panose="020B0604020202020204" pitchFamily="34" charset="0"/>
                <a:cs typeface="Arial" panose="020B0604020202020204" pitchFamily="34" charset="0"/>
              </a:rPr>
              <a:t>::  Assessment </a:t>
            </a:r>
            <a:r>
              <a:rPr lang="en-US" sz="2400" b="1" dirty="0">
                <a:latin typeface="Arial" panose="020B0604020202020204" pitchFamily="34" charset="0"/>
                <a:cs typeface="Arial" panose="020B0604020202020204" pitchFamily="34" charset="0"/>
              </a:rPr>
              <a:t>should be </a:t>
            </a:r>
            <a:r>
              <a:rPr lang="en-US" sz="2400" b="1" dirty="0" smtClean="0">
                <a:latin typeface="Arial" panose="020B0604020202020204" pitchFamily="34" charset="0"/>
                <a:cs typeface="Arial" panose="020B0604020202020204" pitchFamily="34" charset="0"/>
              </a:rPr>
              <a:t>learning outcomes-based in the sense that </a:t>
            </a:r>
            <a:r>
              <a:rPr lang="en-US" sz="2400" b="1" dirty="0">
                <a:latin typeface="Arial" panose="020B0604020202020204" pitchFamily="34" charset="0"/>
                <a:cs typeface="Arial" panose="020B0604020202020204" pitchFamily="34" charset="0"/>
              </a:rPr>
              <a:t>e</a:t>
            </a:r>
            <a:r>
              <a:rPr lang="en-US" sz="2400" b="1" dirty="0" smtClean="0">
                <a:latin typeface="Arial" panose="020B0604020202020204" pitchFamily="34" charset="0"/>
                <a:cs typeface="Arial" panose="020B0604020202020204" pitchFamily="34" charset="0"/>
              </a:rPr>
              <a:t>very student must achieve a threshold minimum in </a:t>
            </a:r>
            <a:r>
              <a:rPr lang="en-US" sz="2400" b="1" dirty="0" smtClean="0">
                <a:solidFill>
                  <a:srgbClr val="C00000"/>
                </a:solidFill>
                <a:latin typeface="Arial" panose="020B0604020202020204" pitchFamily="34" charset="0"/>
                <a:cs typeface="Arial" panose="020B0604020202020204" pitchFamily="34" charset="0"/>
              </a:rPr>
              <a:t>each learning outcome </a:t>
            </a:r>
            <a:r>
              <a:rPr lang="en-US" sz="2400" b="1" dirty="0">
                <a:latin typeface="Arial" panose="020B0604020202020204" pitchFamily="34" charset="0"/>
                <a:cs typeface="Arial" panose="020B0604020202020204" pitchFamily="34" charset="0"/>
              </a:rPr>
              <a:t>to </a:t>
            </a:r>
            <a:r>
              <a:rPr lang="en-US" sz="2400" b="1" dirty="0" smtClean="0">
                <a:latin typeface="Arial" panose="020B0604020202020204" pitchFamily="34" charset="0"/>
                <a:cs typeface="Arial" panose="020B0604020202020204" pitchFamily="34" charset="0"/>
              </a:rPr>
              <a:t>pass </a:t>
            </a:r>
            <a:r>
              <a:rPr lang="en-US" sz="2400" b="1" dirty="0">
                <a:latin typeface="Arial" panose="020B0604020202020204" pitchFamily="34" charset="0"/>
                <a:cs typeface="Arial" panose="020B0604020202020204" pitchFamily="34" charset="0"/>
              </a:rPr>
              <a:t>the </a:t>
            </a:r>
            <a:r>
              <a:rPr lang="en-US" sz="2400" b="1" dirty="0" smtClean="0">
                <a:latin typeface="Arial" panose="020B0604020202020204" pitchFamily="34" charset="0"/>
                <a:cs typeface="Arial" panose="020B0604020202020204" pitchFamily="34" charset="0"/>
              </a:rPr>
              <a:t>course. </a:t>
            </a:r>
          </a:p>
          <a:p>
            <a:pPr algn="just"/>
            <a:endParaRPr lang="en-US" sz="2400" b="1" dirty="0" smtClean="0">
              <a:latin typeface="Arial" panose="020B0604020202020204" pitchFamily="34" charset="0"/>
              <a:cs typeface="Arial" panose="020B0604020202020204" pitchFamily="34" charset="0"/>
            </a:endParaRPr>
          </a:p>
          <a:p>
            <a:pPr algn="just">
              <a:lnSpc>
                <a:spcPct val="150000"/>
              </a:lnSpc>
            </a:pPr>
            <a:r>
              <a:rPr lang="en-US" sz="2400" b="1" dirty="0">
                <a:solidFill>
                  <a:srgbClr val="C00000"/>
                </a:solidFill>
                <a:latin typeface="Arial" panose="020B0604020202020204" pitchFamily="34" charset="0"/>
                <a:cs typeface="Arial" panose="020B0604020202020204" pitchFamily="34" charset="0"/>
              </a:rPr>
              <a:t>Principle </a:t>
            </a:r>
            <a:r>
              <a:rPr lang="en-US" sz="2400" b="1" dirty="0" smtClean="0">
                <a:solidFill>
                  <a:srgbClr val="C00000"/>
                </a:solidFill>
                <a:latin typeface="Arial" panose="020B0604020202020204" pitchFamily="34" charset="0"/>
                <a:cs typeface="Arial" panose="020B0604020202020204" pitchFamily="34" charset="0"/>
              </a:rPr>
              <a:t>2</a:t>
            </a:r>
            <a:r>
              <a:rPr lang="en-US" sz="2400" b="1" dirty="0" smtClean="0">
                <a:latin typeface="Arial" panose="020B0604020202020204" pitchFamily="34" charset="0"/>
                <a:cs typeface="Arial" panose="020B0604020202020204" pitchFamily="34" charset="0"/>
              </a:rPr>
              <a:t> </a:t>
            </a:r>
            <a:r>
              <a:rPr lang="en-US" sz="2400" b="1" dirty="0">
                <a:latin typeface="Arial" panose="020B0604020202020204" pitchFamily="34" charset="0"/>
                <a:cs typeface="Arial" panose="020B0604020202020204" pitchFamily="34" charset="0"/>
              </a:rPr>
              <a:t>- </a:t>
            </a:r>
            <a:r>
              <a:rPr lang="en-US" sz="2400" b="1" dirty="0">
                <a:solidFill>
                  <a:srgbClr val="FF0000"/>
                </a:solidFill>
                <a:latin typeface="Arial" panose="020B0604020202020204" pitchFamily="34" charset="0"/>
                <a:cs typeface="Arial" panose="020B0604020202020204" pitchFamily="34" charset="0"/>
              </a:rPr>
              <a:t>Formative and summative </a:t>
            </a:r>
            <a:r>
              <a:rPr lang="en-US" sz="2400" b="1" dirty="0" smtClean="0">
                <a:solidFill>
                  <a:srgbClr val="FF0000"/>
                </a:solidFill>
                <a:latin typeface="Arial" panose="020B0604020202020204" pitchFamily="34" charset="0"/>
                <a:cs typeface="Arial" panose="020B0604020202020204" pitchFamily="34" charset="0"/>
              </a:rPr>
              <a:t>assessment</a:t>
            </a:r>
            <a:r>
              <a:rPr lang="en-US" sz="2400" b="1" dirty="0" smtClean="0">
                <a:latin typeface="Arial" panose="020B0604020202020204" pitchFamily="34" charset="0"/>
                <a:cs typeface="Arial" panose="020B0604020202020204" pitchFamily="34" charset="0"/>
              </a:rPr>
              <a:t>: Both formative </a:t>
            </a:r>
            <a:r>
              <a:rPr lang="en-US" sz="2400" b="1" dirty="0">
                <a:latin typeface="Arial" panose="020B0604020202020204" pitchFamily="34" charset="0"/>
                <a:cs typeface="Arial" panose="020B0604020202020204" pitchFamily="34" charset="0"/>
              </a:rPr>
              <a:t>and summative assessment should be incorporated into </a:t>
            </a:r>
            <a:r>
              <a:rPr lang="en-US" sz="2400" b="1" dirty="0" smtClean="0">
                <a:latin typeface="Arial" panose="020B0604020202020204" pitchFamily="34" charset="0"/>
                <a:cs typeface="Arial" panose="020B0604020202020204" pitchFamily="34" charset="0"/>
              </a:rPr>
              <a:t>Teaching-Learning process appropriately </a:t>
            </a:r>
            <a:r>
              <a:rPr lang="en-US" sz="2400" b="1" dirty="0">
                <a:latin typeface="Arial" panose="020B0604020202020204" pitchFamily="34" charset="0"/>
                <a:cs typeface="Arial" panose="020B0604020202020204" pitchFamily="34" charset="0"/>
              </a:rPr>
              <a:t>to ensure that the </a:t>
            </a:r>
            <a:r>
              <a:rPr lang="en-US" sz="2400" b="1" dirty="0" smtClean="0">
                <a:latin typeface="Arial" panose="020B0604020202020204" pitchFamily="34" charset="0"/>
                <a:cs typeface="Arial" panose="020B0604020202020204" pitchFamily="34" charset="0"/>
              </a:rPr>
              <a:t>purpose </a:t>
            </a:r>
            <a:r>
              <a:rPr lang="en-US" sz="2400" b="1" dirty="0">
                <a:latin typeface="Arial" panose="020B0604020202020204" pitchFamily="34" charset="0"/>
                <a:cs typeface="Arial" panose="020B0604020202020204" pitchFamily="34" charset="0"/>
              </a:rPr>
              <a:t>of assessment </a:t>
            </a:r>
            <a:r>
              <a:rPr lang="en-US" sz="2400" b="1" dirty="0" smtClean="0">
                <a:latin typeface="Arial" panose="020B0604020202020204" pitchFamily="34" charset="0"/>
                <a:cs typeface="Arial" panose="020B0604020202020204" pitchFamily="34" charset="0"/>
              </a:rPr>
              <a:t>is </a:t>
            </a:r>
            <a:r>
              <a:rPr lang="en-US" sz="2400" b="1" dirty="0">
                <a:latin typeface="Arial" panose="020B0604020202020204" pitchFamily="34" charset="0"/>
                <a:cs typeface="Arial" panose="020B0604020202020204" pitchFamily="34" charset="0"/>
              </a:rPr>
              <a:t>adequately addressed</a:t>
            </a:r>
            <a:r>
              <a:rPr lang="en-US" sz="2000" b="1" dirty="0">
                <a:latin typeface="Arial" panose="020B0604020202020204" pitchFamily="34" charset="0"/>
                <a:cs typeface="Arial" panose="020B0604020202020204" pitchFamily="34" charset="0"/>
              </a:rPr>
              <a:t>. </a:t>
            </a:r>
            <a:endParaRPr lang="en-US" sz="2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xmlns="" val="4003542399"/>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2427" y="365760"/>
            <a:ext cx="11198711" cy="2793842"/>
          </a:xfrm>
          <a:prstGeom prst="rect">
            <a:avLst/>
          </a:prstGeom>
        </p:spPr>
        <p:txBody>
          <a:bodyPr wrap="square">
            <a:spAutoFit/>
          </a:bodyPr>
          <a:lstStyle/>
          <a:p>
            <a:pPr algn="just">
              <a:lnSpc>
                <a:spcPct val="150000"/>
              </a:lnSpc>
            </a:pPr>
            <a:r>
              <a:rPr lang="en-US" sz="2400" b="1" dirty="0" smtClean="0">
                <a:solidFill>
                  <a:srgbClr val="C00000"/>
                </a:solidFill>
                <a:latin typeface="Arial" panose="020B0604020202020204" pitchFamily="34" charset="0"/>
                <a:cs typeface="Arial" panose="020B0604020202020204" pitchFamily="34" charset="0"/>
              </a:rPr>
              <a:t>Principle 3–Validity</a:t>
            </a:r>
            <a:r>
              <a:rPr lang="en-US" sz="2400" b="1" dirty="0" smtClean="0">
                <a:latin typeface="Arial" panose="020B0604020202020204" pitchFamily="34" charset="0"/>
                <a:cs typeface="Arial" panose="020B0604020202020204" pitchFamily="34" charset="0"/>
              </a:rPr>
              <a:t>: Assessment should be valid. Validity ensures that assessment tasks and associated criteria effectively measure student’s attainment of </a:t>
            </a:r>
            <a:r>
              <a:rPr lang="en-US" sz="2400" b="1" dirty="0" smtClean="0">
                <a:solidFill>
                  <a:srgbClr val="FF0000"/>
                </a:solidFill>
                <a:latin typeface="Arial" panose="020B0604020202020204" pitchFamily="34" charset="0"/>
                <a:cs typeface="Arial" panose="020B0604020202020204" pitchFamily="34" charset="0"/>
              </a:rPr>
              <a:t>the intended learning outcomes </a:t>
            </a:r>
            <a:r>
              <a:rPr lang="en-US" sz="2400" b="1" dirty="0" smtClean="0">
                <a:latin typeface="Arial" panose="020B0604020202020204" pitchFamily="34" charset="0"/>
                <a:cs typeface="Arial" panose="020B0604020202020204" pitchFamily="34" charset="0"/>
              </a:rPr>
              <a:t>at the appropriate level. </a:t>
            </a:r>
          </a:p>
          <a:p>
            <a:pPr algn="just">
              <a:lnSpc>
                <a:spcPct val="150000"/>
              </a:lnSpc>
            </a:pPr>
            <a:endParaRPr lang="en-US" sz="2400" b="1" dirty="0" smtClean="0">
              <a:latin typeface="Arial" panose="020B0604020202020204" pitchFamily="34" charset="0"/>
              <a:cs typeface="Arial" panose="020B0604020202020204" pitchFamily="34" charset="0"/>
            </a:endParaRPr>
          </a:p>
          <a:p>
            <a:pPr algn="just">
              <a:lnSpc>
                <a:spcPct val="150000"/>
              </a:lnSpc>
            </a:pPr>
            <a:endParaRPr lang="en-US" sz="2400" b="1" dirty="0">
              <a:latin typeface="Arial" panose="020B0604020202020204" pitchFamily="34" charset="0"/>
              <a:cs typeface="Arial" panose="020B0604020202020204" pitchFamily="34" charset="0"/>
            </a:endParaRPr>
          </a:p>
        </p:txBody>
      </p:sp>
      <p:sp>
        <p:nvSpPr>
          <p:cNvPr id="3" name="Rectangle 2"/>
          <p:cNvSpPr/>
          <p:nvPr/>
        </p:nvSpPr>
        <p:spPr>
          <a:xfrm>
            <a:off x="537883" y="2119257"/>
            <a:ext cx="11274014" cy="3416320"/>
          </a:xfrm>
          <a:prstGeom prst="rect">
            <a:avLst/>
          </a:prstGeom>
        </p:spPr>
        <p:txBody>
          <a:bodyPr wrap="square">
            <a:spAutoFit/>
          </a:bodyPr>
          <a:lstStyle/>
          <a:p>
            <a:pPr algn="just">
              <a:lnSpc>
                <a:spcPct val="150000"/>
              </a:lnSpc>
            </a:pPr>
            <a:r>
              <a:rPr lang="en-US" sz="2400" b="1" dirty="0" smtClean="0">
                <a:solidFill>
                  <a:srgbClr val="C00000"/>
                </a:solidFill>
                <a:latin typeface="Arial" panose="020B0604020202020204" pitchFamily="34" charset="0"/>
                <a:cs typeface="Arial" panose="020B0604020202020204" pitchFamily="34" charset="0"/>
              </a:rPr>
              <a:t>Principle 4</a:t>
            </a:r>
            <a:r>
              <a:rPr lang="en-US" sz="2400" b="1" dirty="0" smtClean="0">
                <a:latin typeface="Arial" panose="020B0604020202020204" pitchFamily="34" charset="0"/>
                <a:cs typeface="Arial" panose="020B0604020202020204" pitchFamily="34" charset="0"/>
              </a:rPr>
              <a:t> –</a:t>
            </a:r>
            <a:r>
              <a:rPr lang="en-US" sz="2400" b="1" dirty="0" smtClean="0">
                <a:solidFill>
                  <a:srgbClr val="C00000"/>
                </a:solidFill>
                <a:latin typeface="Arial" panose="020B0604020202020204" pitchFamily="34" charset="0"/>
                <a:cs typeface="Arial" panose="020B0604020202020204" pitchFamily="34" charset="0"/>
              </a:rPr>
              <a:t>Reliability</a:t>
            </a:r>
            <a:r>
              <a:rPr lang="en-US" sz="2400" b="1" dirty="0" smtClean="0">
                <a:latin typeface="Arial" panose="020B0604020202020204" pitchFamily="34" charset="0"/>
                <a:cs typeface="Arial" panose="020B0604020202020204" pitchFamily="34" charset="0"/>
              </a:rPr>
              <a:t>: Assessment should be reliable and consistent. This requires clear and consistent processes for </a:t>
            </a:r>
            <a:r>
              <a:rPr lang="en-US" sz="2400" b="1" dirty="0" smtClean="0">
                <a:solidFill>
                  <a:srgbClr val="C00000"/>
                </a:solidFill>
                <a:latin typeface="Arial" panose="020B0604020202020204" pitchFamily="34" charset="0"/>
                <a:cs typeface="Arial" panose="020B0604020202020204" pitchFamily="34" charset="0"/>
              </a:rPr>
              <a:t>the setting of Question Paper, Scheme of Evaluation, marking, and grading. </a:t>
            </a:r>
          </a:p>
          <a:p>
            <a:pPr marL="342900" indent="-342900" algn="just">
              <a:lnSpc>
                <a:spcPct val="150000"/>
              </a:lnSpc>
              <a:buFont typeface="Arial" panose="020B0604020202020204" pitchFamily="34" charset="0"/>
              <a:buChar char="•"/>
            </a:pPr>
            <a:r>
              <a:rPr lang="en-US" sz="2400" b="1" dirty="0" smtClean="0">
                <a:latin typeface="Arial" panose="020B0604020202020204" pitchFamily="34" charset="0"/>
                <a:cs typeface="Arial" panose="020B0604020202020204" pitchFamily="34" charset="0"/>
              </a:rPr>
              <a:t>If a particular assessment is totally reliable, </a:t>
            </a:r>
            <a:r>
              <a:rPr lang="en-US" sz="2400" b="1" dirty="0" smtClean="0">
                <a:solidFill>
                  <a:srgbClr val="C00000"/>
                </a:solidFill>
                <a:latin typeface="Arial" panose="020B0604020202020204" pitchFamily="34" charset="0"/>
                <a:cs typeface="Arial" panose="020B0604020202020204" pitchFamily="34" charset="0"/>
              </a:rPr>
              <a:t>assessors acting independently using the same criteria and mark scheme would come to  the same judgment </a:t>
            </a:r>
            <a:r>
              <a:rPr lang="en-US" sz="2400" b="1" dirty="0" smtClean="0">
                <a:latin typeface="Arial" panose="020B0604020202020204" pitchFamily="34" charset="0"/>
                <a:cs typeface="Arial" panose="020B0604020202020204" pitchFamily="34" charset="0"/>
              </a:rPr>
              <a:t>about a given piece of work</a:t>
            </a:r>
            <a:r>
              <a:rPr lang="en-US" b="1" dirty="0" smtClean="0">
                <a:latin typeface="Arial" panose="020B0604020202020204" pitchFamily="34" charset="0"/>
                <a:cs typeface="Arial" panose="020B0604020202020204" pitchFamily="34" charset="0"/>
              </a:rPr>
              <a:t>. </a:t>
            </a:r>
            <a:endParaRPr lang="en-US" b="1" dirty="0">
              <a:latin typeface="Arial" panose="020B0604020202020204" pitchFamily="34" charset="0"/>
              <a:cs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70156" y="871370"/>
            <a:ext cx="11274014" cy="3970318"/>
          </a:xfrm>
          <a:prstGeom prst="rect">
            <a:avLst/>
          </a:prstGeom>
        </p:spPr>
        <p:txBody>
          <a:bodyPr wrap="square">
            <a:spAutoFit/>
          </a:bodyPr>
          <a:lstStyle/>
          <a:p>
            <a:pPr algn="just">
              <a:lnSpc>
                <a:spcPct val="150000"/>
              </a:lnSpc>
            </a:pPr>
            <a:r>
              <a:rPr lang="en-US" sz="2400" b="1" dirty="0" smtClean="0">
                <a:solidFill>
                  <a:srgbClr val="C00000"/>
                </a:solidFill>
                <a:latin typeface="Arial" panose="020B0604020202020204" pitchFamily="34" charset="0"/>
                <a:cs typeface="Arial" panose="020B0604020202020204" pitchFamily="34" charset="0"/>
              </a:rPr>
              <a:t>Principle 5 – Integral part of course design</a:t>
            </a:r>
            <a:r>
              <a:rPr lang="en-US" sz="2400" dirty="0" smtClean="0"/>
              <a:t>: </a:t>
            </a:r>
            <a:r>
              <a:rPr lang="en-US" sz="2400" b="1" dirty="0" smtClean="0">
                <a:latin typeface="Arial" panose="020B0604020202020204" pitchFamily="34" charset="0"/>
                <a:cs typeface="Arial" panose="020B0604020202020204" pitchFamily="34" charset="0"/>
              </a:rPr>
              <a:t>Assessment should be an integral part of course design and should relate directly to the  </a:t>
            </a:r>
            <a:r>
              <a:rPr lang="en-US" sz="2400" b="1" dirty="0" smtClean="0">
                <a:solidFill>
                  <a:srgbClr val="C00000"/>
                </a:solidFill>
                <a:latin typeface="Arial" panose="020B0604020202020204" pitchFamily="34" charset="0"/>
                <a:cs typeface="Arial" panose="020B0604020202020204" pitchFamily="34" charset="0"/>
              </a:rPr>
              <a:t>learning outcomes of the course.</a:t>
            </a:r>
          </a:p>
          <a:p>
            <a:pPr algn="just">
              <a:lnSpc>
                <a:spcPct val="150000"/>
              </a:lnSpc>
            </a:pPr>
            <a:endParaRPr lang="en-US" sz="2400" b="1" dirty="0" smtClean="0">
              <a:solidFill>
                <a:srgbClr val="C00000"/>
              </a:solidFill>
              <a:latin typeface="Arial" panose="020B0604020202020204" pitchFamily="34" charset="0"/>
              <a:cs typeface="Arial" panose="020B0604020202020204" pitchFamily="34" charset="0"/>
            </a:endParaRPr>
          </a:p>
          <a:p>
            <a:pPr algn="just">
              <a:lnSpc>
                <a:spcPct val="150000"/>
              </a:lnSpc>
            </a:pPr>
            <a:r>
              <a:rPr lang="en-US" sz="2400" b="1" dirty="0" smtClean="0">
                <a:solidFill>
                  <a:srgbClr val="C00000"/>
                </a:solidFill>
                <a:latin typeface="Arial" panose="020B0604020202020204" pitchFamily="34" charset="0"/>
                <a:cs typeface="Arial" panose="020B0604020202020204" pitchFamily="34" charset="0"/>
              </a:rPr>
              <a:t>Principle 6</a:t>
            </a:r>
            <a:r>
              <a:rPr lang="en-US" sz="2400" b="1" dirty="0" smtClean="0">
                <a:latin typeface="Arial" panose="020B0604020202020204" pitchFamily="34" charset="0"/>
                <a:cs typeface="Arial" panose="020B0604020202020204" pitchFamily="34" charset="0"/>
              </a:rPr>
              <a:t> – </a:t>
            </a:r>
            <a:r>
              <a:rPr lang="en-US" sz="2400" b="1" dirty="0" smtClean="0">
                <a:solidFill>
                  <a:srgbClr val="C00000"/>
                </a:solidFill>
                <a:latin typeface="Arial" panose="020B0604020202020204" pitchFamily="34" charset="0"/>
                <a:cs typeface="Arial" panose="020B0604020202020204" pitchFamily="34" charset="0"/>
              </a:rPr>
              <a:t>Transparency</a:t>
            </a:r>
            <a:r>
              <a:rPr lang="en-US" sz="2400" b="1" dirty="0" smtClean="0">
                <a:latin typeface="Arial" panose="020B0604020202020204" pitchFamily="34" charset="0"/>
                <a:cs typeface="Arial" panose="020B0604020202020204" pitchFamily="34" charset="0"/>
              </a:rPr>
              <a:t>: Explicit, accurate, consistent and timely information on assessment tasks and procedures should be made available </a:t>
            </a:r>
            <a:r>
              <a:rPr lang="en-US" sz="2400" b="1" dirty="0" smtClean="0">
                <a:solidFill>
                  <a:srgbClr val="C00000"/>
                </a:solidFill>
                <a:latin typeface="Arial" panose="020B0604020202020204" pitchFamily="34" charset="0"/>
                <a:cs typeface="Arial" panose="020B0604020202020204" pitchFamily="34" charset="0"/>
              </a:rPr>
              <a:t>to students. </a:t>
            </a:r>
            <a:endParaRPr lang="en-US" sz="2400" b="1" dirty="0">
              <a:solidFill>
                <a:srgbClr val="C00000"/>
              </a:solidFill>
              <a:latin typeface="Arial" panose="020B0604020202020204" pitchFamily="34" charset="0"/>
              <a:cs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98032" y="602429"/>
            <a:ext cx="11413863" cy="5801588"/>
          </a:xfrm>
          <a:prstGeom prst="rect">
            <a:avLst/>
          </a:prstGeom>
          <a:noFill/>
          <a:ln>
            <a:solidFill>
              <a:schemeClr val="bg2"/>
            </a:solidFill>
          </a:ln>
        </p:spPr>
        <p:txBody>
          <a:bodyPr wrap="square" rtlCol="0">
            <a:spAutoFit/>
          </a:bodyPr>
          <a:lstStyle/>
          <a:p>
            <a:pPr algn="ctr"/>
            <a:r>
              <a:rPr lang="en-US" sz="2400" b="1" dirty="0" smtClean="0">
                <a:solidFill>
                  <a:srgbClr val="FF0000"/>
                </a:solidFill>
                <a:latin typeface="Arial" panose="020B0604020202020204" pitchFamily="34" charset="0"/>
                <a:cs typeface="Arial" panose="020B0604020202020204" pitchFamily="34" charset="0"/>
              </a:rPr>
              <a:t>Alignment of assessment with learning outcomes</a:t>
            </a:r>
          </a:p>
          <a:p>
            <a:pPr marL="342900" indent="-342900">
              <a:lnSpc>
                <a:spcPct val="150000"/>
              </a:lnSpc>
              <a:buFont typeface="Arial" panose="020B0604020202020204" pitchFamily="34" charset="0"/>
              <a:buChar char="•"/>
            </a:pPr>
            <a:r>
              <a:rPr lang="en-US" sz="2400" b="1" dirty="0" smtClean="0">
                <a:latin typeface="Arial" panose="020B0604020202020204" pitchFamily="34" charset="0"/>
                <a:cs typeface="Arial" panose="020B0604020202020204" pitchFamily="34" charset="0"/>
              </a:rPr>
              <a:t>Unit level(or Module level)</a:t>
            </a:r>
          </a:p>
          <a:p>
            <a:pPr marL="342900" indent="-342900">
              <a:lnSpc>
                <a:spcPct val="150000"/>
              </a:lnSpc>
              <a:buFont typeface="Arial" panose="020B0604020202020204" pitchFamily="34" charset="0"/>
              <a:buChar char="•"/>
            </a:pPr>
            <a:r>
              <a:rPr lang="en-US" sz="2400" b="1" dirty="0" smtClean="0">
                <a:latin typeface="Arial" panose="020B0604020202020204" pitchFamily="34" charset="0"/>
                <a:cs typeface="Arial" panose="020B0604020202020204" pitchFamily="34" charset="0"/>
              </a:rPr>
              <a:t>Course level</a:t>
            </a:r>
          </a:p>
          <a:p>
            <a:pPr algn="just">
              <a:lnSpc>
                <a:spcPct val="150000"/>
              </a:lnSpc>
            </a:pPr>
            <a:r>
              <a:rPr lang="en-US" sz="2400" b="1" dirty="0" smtClean="0">
                <a:latin typeface="Arial" panose="020B0604020202020204" pitchFamily="34" charset="0"/>
                <a:cs typeface="Arial" panose="020B0604020202020204" pitchFamily="34" charset="0"/>
              </a:rPr>
              <a:t>The assessment questions must be prepared in such a way that In every mode of assessment, [</a:t>
            </a:r>
            <a:r>
              <a:rPr lang="en-US" sz="2400" b="1" dirty="0" smtClean="0">
                <a:solidFill>
                  <a:srgbClr val="FF0000"/>
                </a:solidFill>
                <a:latin typeface="Arial" panose="020B0604020202020204" pitchFamily="34" charset="0"/>
                <a:cs typeface="Arial" panose="020B0604020202020204" pitchFamily="34" charset="0"/>
              </a:rPr>
              <a:t>a)Multiple </a:t>
            </a:r>
            <a:r>
              <a:rPr lang="en-US" sz="2400" b="1" dirty="0">
                <a:solidFill>
                  <a:srgbClr val="FF0000"/>
                </a:solidFill>
                <a:latin typeface="Arial" panose="020B0604020202020204" pitchFamily="34" charset="0"/>
                <a:cs typeface="Arial" panose="020B0604020202020204" pitchFamily="34" charset="0"/>
              </a:rPr>
              <a:t>choice questions (MCQ</a:t>
            </a:r>
            <a:r>
              <a:rPr lang="en-US" sz="2400" b="1" dirty="0" smtClean="0">
                <a:solidFill>
                  <a:srgbClr val="FF0000"/>
                </a:solidFill>
                <a:latin typeface="Arial" panose="020B0604020202020204" pitchFamily="34" charset="0"/>
                <a:cs typeface="Arial" panose="020B0604020202020204" pitchFamily="34" charset="0"/>
              </a:rPr>
              <a:t>), b</a:t>
            </a:r>
            <a:r>
              <a:rPr lang="en-US" sz="2400" b="1" dirty="0">
                <a:solidFill>
                  <a:srgbClr val="FF0000"/>
                </a:solidFill>
                <a:latin typeface="Arial" panose="020B0604020202020204" pitchFamily="34" charset="0"/>
                <a:cs typeface="Arial" panose="020B0604020202020204" pitchFamily="34" charset="0"/>
              </a:rPr>
              <a:t>) </a:t>
            </a:r>
            <a:r>
              <a:rPr lang="en-US" sz="2400" b="1" dirty="0" smtClean="0">
                <a:solidFill>
                  <a:srgbClr val="FF0000"/>
                </a:solidFill>
                <a:latin typeface="Arial" panose="020B0604020202020204" pitchFamily="34" charset="0"/>
                <a:cs typeface="Arial" panose="020B0604020202020204" pitchFamily="34" charset="0"/>
              </a:rPr>
              <a:t>Very Short </a:t>
            </a:r>
            <a:r>
              <a:rPr lang="en-US" sz="2400" b="1" dirty="0">
                <a:solidFill>
                  <a:srgbClr val="FF0000"/>
                </a:solidFill>
                <a:latin typeface="Arial" panose="020B0604020202020204" pitchFamily="34" charset="0"/>
                <a:cs typeface="Arial" panose="020B0604020202020204" pitchFamily="34" charset="0"/>
              </a:rPr>
              <a:t>answer </a:t>
            </a:r>
            <a:r>
              <a:rPr lang="en-US" sz="2400" b="1" dirty="0" smtClean="0">
                <a:solidFill>
                  <a:srgbClr val="FF0000"/>
                </a:solidFill>
                <a:latin typeface="Arial" panose="020B0604020202020204" pitchFamily="34" charset="0"/>
                <a:cs typeface="Arial" panose="020B0604020202020204" pitchFamily="34" charset="0"/>
              </a:rPr>
              <a:t>questions, c) Short answer questions d) </a:t>
            </a:r>
            <a:r>
              <a:rPr lang="en-US" sz="2400" b="1" dirty="0">
                <a:solidFill>
                  <a:srgbClr val="FF0000"/>
                </a:solidFill>
                <a:latin typeface="Arial" panose="020B0604020202020204" pitchFamily="34" charset="0"/>
                <a:cs typeface="Arial" panose="020B0604020202020204" pitchFamily="34" charset="0"/>
              </a:rPr>
              <a:t>Long answer </a:t>
            </a:r>
            <a:r>
              <a:rPr lang="en-US" sz="2400" b="1" dirty="0" smtClean="0">
                <a:solidFill>
                  <a:srgbClr val="FF0000"/>
                </a:solidFill>
                <a:latin typeface="Arial" panose="020B0604020202020204" pitchFamily="34" charset="0"/>
                <a:cs typeface="Arial" panose="020B0604020202020204" pitchFamily="34" charset="0"/>
              </a:rPr>
              <a:t>questions, e) </a:t>
            </a:r>
            <a:r>
              <a:rPr lang="en-US" sz="2400" b="1" dirty="0">
                <a:solidFill>
                  <a:srgbClr val="FF0000"/>
                </a:solidFill>
                <a:latin typeface="Arial" panose="020B0604020202020204" pitchFamily="34" charset="0"/>
                <a:cs typeface="Arial" panose="020B0604020202020204" pitchFamily="34" charset="0"/>
              </a:rPr>
              <a:t>C</a:t>
            </a:r>
            <a:r>
              <a:rPr lang="en-US" sz="2400" b="1" dirty="0" smtClean="0">
                <a:solidFill>
                  <a:srgbClr val="FF0000"/>
                </a:solidFill>
                <a:latin typeface="Arial" panose="020B0604020202020204" pitchFamily="34" charset="0"/>
                <a:cs typeface="Arial" panose="020B0604020202020204" pitchFamily="34" charset="0"/>
              </a:rPr>
              <a:t>ase studies, f) </a:t>
            </a:r>
            <a:r>
              <a:rPr lang="en-US" sz="2400" b="1" dirty="0">
                <a:solidFill>
                  <a:srgbClr val="FF0000"/>
                </a:solidFill>
                <a:latin typeface="Arial" panose="020B0604020202020204" pitchFamily="34" charset="0"/>
                <a:cs typeface="Arial" panose="020B0604020202020204" pitchFamily="34" charset="0"/>
              </a:rPr>
              <a:t>Problems (Numerical, Applicative, Real world</a:t>
            </a:r>
            <a:r>
              <a:rPr lang="en-US" sz="2400" b="1" dirty="0" smtClean="0">
                <a:solidFill>
                  <a:srgbClr val="FF0000"/>
                </a:solidFill>
                <a:latin typeface="Arial" panose="020B0604020202020204" pitchFamily="34" charset="0"/>
                <a:cs typeface="Arial" panose="020B0604020202020204" pitchFamily="34" charset="0"/>
              </a:rPr>
              <a:t>) and any other</a:t>
            </a:r>
            <a:r>
              <a:rPr lang="en-US" sz="2400" b="1" dirty="0" smtClean="0">
                <a:latin typeface="Arial" panose="020B0604020202020204" pitchFamily="34" charset="0"/>
                <a:cs typeface="Arial" panose="020B0604020202020204" pitchFamily="34" charset="0"/>
              </a:rPr>
              <a:t>] every question must be mapped </a:t>
            </a:r>
            <a:r>
              <a:rPr lang="en-US" sz="2400" b="1" dirty="0" smtClean="0">
                <a:solidFill>
                  <a:srgbClr val="C00000"/>
                </a:solidFill>
                <a:latin typeface="Arial" panose="020B0604020202020204" pitchFamily="34" charset="0"/>
                <a:cs typeface="Arial" panose="020B0604020202020204" pitchFamily="34" charset="0"/>
              </a:rPr>
              <a:t>with one  of the learning outcomes</a:t>
            </a:r>
            <a:r>
              <a:rPr lang="en-US" sz="2400" b="1" dirty="0" smtClean="0">
                <a:latin typeface="Arial" panose="020B0604020202020204" pitchFamily="34" charset="0"/>
                <a:cs typeface="Arial" panose="020B0604020202020204" pitchFamily="34" charset="0"/>
              </a:rPr>
              <a:t>. </a:t>
            </a:r>
          </a:p>
          <a:p>
            <a:pPr algn="just">
              <a:lnSpc>
                <a:spcPct val="150000"/>
              </a:lnSpc>
              <a:buFont typeface="Arial" pitchFamily="34" charset="0"/>
              <a:buChar char="•"/>
            </a:pPr>
            <a:r>
              <a:rPr lang="en-US" sz="2400" b="1" dirty="0" smtClean="0">
                <a:latin typeface="Arial" panose="020B0604020202020204" pitchFamily="34" charset="0"/>
                <a:cs typeface="Arial" panose="020B0604020202020204" pitchFamily="34" charset="0"/>
              </a:rPr>
              <a:t>Justice must be done to all the L.Os, </a:t>
            </a:r>
            <a:r>
              <a:rPr lang="en-US" sz="2400" b="1" dirty="0" smtClean="0">
                <a:solidFill>
                  <a:srgbClr val="FF0000"/>
                </a:solidFill>
                <a:latin typeface="Arial" panose="020B0604020202020204" pitchFamily="34" charset="0"/>
                <a:cs typeface="Arial" panose="020B0604020202020204" pitchFamily="34" charset="0"/>
              </a:rPr>
              <a:t>based on the content taught till the </a:t>
            </a:r>
          </a:p>
          <a:p>
            <a:pPr algn="just">
              <a:lnSpc>
                <a:spcPct val="150000"/>
              </a:lnSpc>
            </a:pPr>
            <a:r>
              <a:rPr lang="en-US" sz="2400" b="1" dirty="0" smtClean="0">
                <a:solidFill>
                  <a:srgbClr val="FF0000"/>
                </a:solidFill>
                <a:latin typeface="Arial" panose="020B0604020202020204" pitchFamily="34" charset="0"/>
                <a:cs typeface="Arial" panose="020B0604020202020204" pitchFamily="34" charset="0"/>
              </a:rPr>
              <a:t>  assessment is made</a:t>
            </a:r>
            <a:r>
              <a:rPr lang="en-US" sz="2200" b="1" dirty="0" smtClean="0">
                <a:solidFill>
                  <a:srgbClr val="FF0000"/>
                </a:solidFill>
                <a:latin typeface="Arial" panose="020B0604020202020204" pitchFamily="34" charset="0"/>
                <a:cs typeface="Arial" panose="020B0604020202020204" pitchFamily="34" charset="0"/>
              </a:rPr>
              <a:t>.</a:t>
            </a:r>
            <a:endParaRPr lang="en-US" sz="2200" b="1" dirty="0">
              <a:solidFill>
                <a:srgbClr val="FF0000"/>
              </a:solidFill>
            </a:endParaRPr>
          </a:p>
          <a:p>
            <a:endParaRPr lang="en-US" sz="2300" b="1"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xmlns="" val="1453060524"/>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37067" y="210026"/>
            <a:ext cx="11673952" cy="7155805"/>
          </a:xfrm>
          <a:prstGeom prst="rect">
            <a:avLst/>
          </a:prstGeom>
          <a:noFill/>
          <a:ln>
            <a:solidFill>
              <a:schemeClr val="bg2"/>
            </a:solidFill>
          </a:ln>
        </p:spPr>
        <p:txBody>
          <a:bodyPr wrap="square" rtlCol="0">
            <a:spAutoFit/>
          </a:bodyPr>
          <a:lstStyle/>
          <a:p>
            <a:pPr algn="ctr"/>
            <a:r>
              <a:rPr lang="en-US" sz="2400" b="1" dirty="0" smtClean="0">
                <a:solidFill>
                  <a:srgbClr val="C00000"/>
                </a:solidFill>
                <a:latin typeface="Arial" panose="020B0604020202020204" pitchFamily="34" charset="0"/>
                <a:cs typeface="Arial" panose="020B0604020202020204" pitchFamily="34" charset="0"/>
              </a:rPr>
              <a:t>Mapping of assessment questions at Unit level (</a:t>
            </a:r>
            <a:r>
              <a:rPr lang="en-US" sz="2400" b="1" dirty="0" err="1" smtClean="0">
                <a:solidFill>
                  <a:srgbClr val="C00000"/>
                </a:solidFill>
                <a:latin typeface="Arial" panose="020B0604020202020204" pitchFamily="34" charset="0"/>
                <a:cs typeface="Arial" panose="020B0604020202020204" pitchFamily="34" charset="0"/>
              </a:rPr>
              <a:t>Eg</a:t>
            </a:r>
            <a:r>
              <a:rPr lang="en-US" sz="2400" b="1" dirty="0" smtClean="0">
                <a:solidFill>
                  <a:srgbClr val="C00000"/>
                </a:solidFill>
                <a:latin typeface="Arial" panose="020B0604020202020204" pitchFamily="34" charset="0"/>
                <a:cs typeface="Arial" panose="020B0604020202020204" pitchFamily="34" charset="0"/>
              </a:rPr>
              <a:t>: 4 L.Os at Unit level)</a:t>
            </a:r>
          </a:p>
          <a:p>
            <a:pPr algn="ctr"/>
            <a:endParaRPr lang="en-US" sz="2400" b="1" dirty="0" smtClean="0">
              <a:solidFill>
                <a:srgbClr val="C00000"/>
              </a:solidFill>
              <a:latin typeface="Arial" panose="020B0604020202020204" pitchFamily="34" charset="0"/>
              <a:cs typeface="Arial" panose="020B0604020202020204" pitchFamily="34" charset="0"/>
            </a:endParaRPr>
          </a:p>
          <a:p>
            <a:r>
              <a:rPr lang="en-US" sz="2000" b="1" u="sng" dirty="0" smtClean="0">
                <a:latin typeface="Arial" panose="020B0604020202020204" pitchFamily="34" charset="0"/>
                <a:cs typeface="Arial" panose="020B0604020202020204" pitchFamily="34" charset="0"/>
              </a:rPr>
              <a:t>Assessment question</a:t>
            </a:r>
            <a:r>
              <a:rPr lang="en-US" sz="2000" b="1" dirty="0" smtClean="0">
                <a:latin typeface="Arial" panose="020B0604020202020204" pitchFamily="34" charset="0"/>
                <a:cs typeface="Arial" panose="020B0604020202020204" pitchFamily="34" charset="0"/>
              </a:rPr>
              <a:t>                                              </a:t>
            </a:r>
            <a:r>
              <a:rPr lang="en-US" sz="2000" b="1" u="sng" dirty="0" smtClean="0">
                <a:latin typeface="Arial" panose="020B0604020202020204" pitchFamily="34" charset="0"/>
                <a:cs typeface="Arial" panose="020B0604020202020204" pitchFamily="34" charset="0"/>
              </a:rPr>
              <a:t>Mapping with learning outcome </a:t>
            </a:r>
            <a:r>
              <a:rPr lang="en-US" sz="2000" b="1" dirty="0" smtClean="0">
                <a:latin typeface="Arial" panose="020B0604020202020204" pitchFamily="34" charset="0"/>
                <a:cs typeface="Arial" panose="020B0604020202020204" pitchFamily="34" charset="0"/>
              </a:rPr>
              <a:t>      </a:t>
            </a:r>
            <a:r>
              <a:rPr lang="en-US" sz="2000" b="1" u="sng" dirty="0" smtClean="0">
                <a:solidFill>
                  <a:srgbClr val="FF0000"/>
                </a:solidFill>
                <a:latin typeface="Arial" panose="020B0604020202020204" pitchFamily="34" charset="0"/>
                <a:cs typeface="Arial" panose="020B0604020202020204" pitchFamily="34" charset="0"/>
              </a:rPr>
              <a:t>B.T.L No</a:t>
            </a:r>
          </a:p>
          <a:p>
            <a:r>
              <a:rPr lang="en-US" sz="2000" b="1" dirty="0" smtClean="0">
                <a:latin typeface="Arial" panose="020B0604020202020204" pitchFamily="34" charset="0"/>
                <a:cs typeface="Arial" panose="020B0604020202020204" pitchFamily="34" charset="0"/>
              </a:rPr>
              <a:t>Q1.……………………………………………………….              Unit    L.O 1</a:t>
            </a:r>
          </a:p>
          <a:p>
            <a:endParaRPr lang="en-US" sz="2000" b="1" dirty="0">
              <a:latin typeface="Arial" panose="020B0604020202020204" pitchFamily="34" charset="0"/>
              <a:cs typeface="Arial" panose="020B0604020202020204" pitchFamily="34" charset="0"/>
            </a:endParaRPr>
          </a:p>
          <a:p>
            <a:r>
              <a:rPr lang="en-US" sz="2000" b="1" dirty="0" smtClean="0">
                <a:latin typeface="Arial" panose="020B0604020202020204" pitchFamily="34" charset="0"/>
                <a:cs typeface="Arial" panose="020B0604020202020204" pitchFamily="34" charset="0"/>
              </a:rPr>
              <a:t>Q2………………………………………………………….            Unit    L.O 2</a:t>
            </a:r>
          </a:p>
          <a:p>
            <a:endParaRPr lang="en-US" sz="2000" b="1" dirty="0">
              <a:latin typeface="Arial" panose="020B0604020202020204" pitchFamily="34" charset="0"/>
              <a:cs typeface="Arial" panose="020B0604020202020204" pitchFamily="34" charset="0"/>
            </a:endParaRPr>
          </a:p>
          <a:p>
            <a:r>
              <a:rPr lang="en-US" sz="2000" b="1" dirty="0" smtClean="0">
                <a:latin typeface="Arial" panose="020B0604020202020204" pitchFamily="34" charset="0"/>
                <a:cs typeface="Arial" panose="020B0604020202020204" pitchFamily="34" charset="0"/>
              </a:rPr>
              <a:t>Q3……………………………………………………………          Unit   L.O 3</a:t>
            </a:r>
          </a:p>
          <a:p>
            <a:endParaRPr lang="en-US" sz="2000" b="1" dirty="0">
              <a:latin typeface="Arial" panose="020B0604020202020204" pitchFamily="34" charset="0"/>
              <a:cs typeface="Arial" panose="020B0604020202020204" pitchFamily="34" charset="0"/>
            </a:endParaRPr>
          </a:p>
          <a:p>
            <a:r>
              <a:rPr lang="en-US" sz="2000" b="1" dirty="0" smtClean="0">
                <a:latin typeface="Arial" panose="020B0604020202020204" pitchFamily="34" charset="0"/>
                <a:cs typeface="Arial" panose="020B0604020202020204" pitchFamily="34" charset="0"/>
              </a:rPr>
              <a:t>Q4……………………………………………………………..         Unit   L.O 4</a:t>
            </a:r>
          </a:p>
          <a:p>
            <a:endParaRPr lang="en-US" sz="2000" b="1" dirty="0" smtClean="0">
              <a:latin typeface="Arial" panose="020B0604020202020204" pitchFamily="34" charset="0"/>
              <a:cs typeface="Arial" panose="020B0604020202020204" pitchFamily="34" charset="0"/>
            </a:endParaRPr>
          </a:p>
          <a:p>
            <a:pPr algn="just">
              <a:lnSpc>
                <a:spcPct val="150000"/>
              </a:lnSpc>
            </a:pPr>
            <a:r>
              <a:rPr lang="en-US" sz="2200" b="1" u="sng" dirty="0" smtClean="0">
                <a:solidFill>
                  <a:srgbClr val="FF0000"/>
                </a:solidFill>
                <a:latin typeface="Arial" panose="020B0604020202020204" pitchFamily="34" charset="0"/>
                <a:cs typeface="Arial" panose="020B0604020202020204" pitchFamily="34" charset="0"/>
              </a:rPr>
              <a:t>Note:</a:t>
            </a:r>
            <a:r>
              <a:rPr lang="en-US" sz="2200" b="1" dirty="0" smtClean="0">
                <a:latin typeface="Arial" panose="020B0604020202020204" pitchFamily="34" charset="0"/>
                <a:cs typeface="Arial" panose="020B0604020202020204" pitchFamily="34" charset="0"/>
              </a:rPr>
              <a:t> </a:t>
            </a:r>
            <a:r>
              <a:rPr lang="en-US" sz="2200" b="1" dirty="0">
                <a:latin typeface="Arial" panose="020B0604020202020204" pitchFamily="34" charset="0"/>
                <a:cs typeface="Arial" panose="020B0604020202020204" pitchFamily="34" charset="0"/>
              </a:rPr>
              <a:t>Teacher may include sub parts of each </a:t>
            </a:r>
            <a:r>
              <a:rPr lang="en-US" sz="2200" b="1" dirty="0" smtClean="0">
                <a:latin typeface="Arial" panose="020B0604020202020204" pitchFamily="34" charset="0"/>
                <a:cs typeface="Arial" panose="020B0604020202020204" pitchFamily="34" charset="0"/>
              </a:rPr>
              <a:t>question </a:t>
            </a:r>
            <a:r>
              <a:rPr lang="en-US" sz="2200" b="1" dirty="0">
                <a:latin typeface="Arial" panose="020B0604020202020204" pitchFamily="34" charset="0"/>
                <a:cs typeface="Arial" panose="020B0604020202020204" pitchFamily="34" charset="0"/>
              </a:rPr>
              <a:t>as he/she thinks  </a:t>
            </a:r>
            <a:r>
              <a:rPr lang="en-US" sz="2200" b="1" dirty="0" smtClean="0">
                <a:latin typeface="Arial" panose="020B0604020202020204" pitchFamily="34" charset="0"/>
                <a:cs typeface="Arial" panose="020B0604020202020204" pitchFamily="34" charset="0"/>
              </a:rPr>
              <a:t>appropriate, at different cognitive levels including remember level. </a:t>
            </a:r>
            <a:r>
              <a:rPr lang="en-US" sz="2200" b="1" dirty="0">
                <a:latin typeface="Arial" panose="020B0604020202020204" pitchFamily="34" charset="0"/>
                <a:cs typeface="Arial" panose="020B0604020202020204" pitchFamily="34" charset="0"/>
              </a:rPr>
              <a:t>But, all the parts of the question must be mapped with the same learning </a:t>
            </a:r>
            <a:r>
              <a:rPr lang="en-US" sz="2200" b="1" dirty="0" smtClean="0">
                <a:latin typeface="Arial" panose="020B0604020202020204" pitchFamily="34" charset="0"/>
                <a:cs typeface="Arial" panose="020B0604020202020204" pitchFamily="34" charset="0"/>
              </a:rPr>
              <a:t>outcome. </a:t>
            </a:r>
            <a:r>
              <a:rPr lang="en-US" sz="2200" b="1" dirty="0">
                <a:latin typeface="Arial" panose="020B0604020202020204" pitchFamily="34" charset="0"/>
                <a:cs typeface="Arial" panose="020B0604020202020204" pitchFamily="34" charset="0"/>
              </a:rPr>
              <a:t>If he/she wants to give choice, it may be given under each learning outcome in such a way that the learning outcome is achieved even if the student answers either of the questions in the choice</a:t>
            </a:r>
            <a:r>
              <a:rPr lang="en-US" sz="2200" b="1" dirty="0" smtClean="0">
                <a:latin typeface="Arial" panose="020B0604020202020204" pitchFamily="34" charset="0"/>
                <a:cs typeface="Arial" panose="020B0604020202020204" pitchFamily="34" charset="0"/>
              </a:rPr>
              <a:t>.</a:t>
            </a:r>
          </a:p>
          <a:p>
            <a:pPr algn="just">
              <a:lnSpc>
                <a:spcPct val="150000"/>
              </a:lnSpc>
            </a:pPr>
            <a:r>
              <a:rPr lang="en-US" sz="2200" b="1" dirty="0" smtClean="0">
                <a:solidFill>
                  <a:srgbClr val="FF0000"/>
                </a:solidFill>
                <a:latin typeface="Arial" panose="020B0604020202020204" pitchFamily="34" charset="0"/>
                <a:cs typeface="Arial" panose="020B0604020202020204" pitchFamily="34" charset="0"/>
              </a:rPr>
              <a:t>BTL  means Bloom’s Taxonomy Level</a:t>
            </a:r>
            <a:endParaRPr lang="en-US" sz="2200" b="1" dirty="0">
              <a:solidFill>
                <a:srgbClr val="FF0000"/>
              </a:solidFill>
              <a:latin typeface="Arial" panose="020B0604020202020204" pitchFamily="34" charset="0"/>
              <a:cs typeface="Arial" panose="020B0604020202020204" pitchFamily="34" charset="0"/>
            </a:endParaRPr>
          </a:p>
          <a:p>
            <a:pPr algn="just">
              <a:lnSpc>
                <a:spcPct val="150000"/>
              </a:lnSpc>
            </a:pPr>
            <a:endParaRPr lang="en-US" sz="2200" b="1"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xmlns="" val="74951678"/>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13899" y="1146412"/>
            <a:ext cx="11600597" cy="3970318"/>
          </a:xfrm>
          <a:prstGeom prst="rect">
            <a:avLst/>
          </a:prstGeom>
        </p:spPr>
        <p:txBody>
          <a:bodyPr wrap="square">
            <a:spAutoFit/>
          </a:bodyPr>
          <a:lstStyle/>
          <a:p>
            <a:r>
              <a:rPr lang="en-US" sz="2400" b="1" dirty="0">
                <a:solidFill>
                  <a:srgbClr val="C00000"/>
                </a:solidFill>
                <a:latin typeface="Arial" panose="020B0604020202020204" pitchFamily="34" charset="0"/>
                <a:cs typeface="Arial" panose="020B0604020202020204" pitchFamily="34" charset="0"/>
              </a:rPr>
              <a:t>O</a:t>
            </a:r>
            <a:r>
              <a:rPr lang="en-US" sz="2400" b="1" dirty="0" smtClean="0">
                <a:solidFill>
                  <a:srgbClr val="C00000"/>
                </a:solidFill>
                <a:latin typeface="Arial" panose="020B0604020202020204" pitchFamily="34" charset="0"/>
                <a:cs typeface="Arial" panose="020B0604020202020204" pitchFamily="34" charset="0"/>
              </a:rPr>
              <a:t>utcome-based Education System aims at </a:t>
            </a:r>
            <a:r>
              <a:rPr lang="en-US" sz="2400" b="1" dirty="0" smtClean="0">
                <a:latin typeface="Arial" panose="020B0604020202020204" pitchFamily="34" charset="0"/>
                <a:cs typeface="Arial" panose="020B0604020202020204" pitchFamily="34" charset="0"/>
              </a:rPr>
              <a:t>:</a:t>
            </a:r>
          </a:p>
          <a:p>
            <a:endParaRPr lang="en-US" sz="2400" b="1" dirty="0">
              <a:latin typeface="Arial" panose="020B0604020202020204" pitchFamily="34" charset="0"/>
              <a:cs typeface="Arial" panose="020B0604020202020204" pitchFamily="34" charset="0"/>
            </a:endParaRPr>
          </a:p>
          <a:p>
            <a:pPr algn="just">
              <a:lnSpc>
                <a:spcPct val="150000"/>
              </a:lnSpc>
            </a:pPr>
            <a:r>
              <a:rPr lang="en-US" sz="2400" b="1" dirty="0">
                <a:latin typeface="Arial" panose="020B0604020202020204" pitchFamily="34" charset="0"/>
                <a:cs typeface="Arial" panose="020B0604020202020204" pitchFamily="34" charset="0"/>
              </a:rPr>
              <a:t>1) Developing a </a:t>
            </a:r>
            <a:r>
              <a:rPr lang="en-US" sz="2400" b="1" dirty="0" smtClean="0">
                <a:latin typeface="Arial" panose="020B0604020202020204" pitchFamily="34" charset="0"/>
                <a:cs typeface="Arial" panose="020B0604020202020204" pitchFamily="34" charset="0"/>
              </a:rPr>
              <a:t>clear </a:t>
            </a:r>
            <a:r>
              <a:rPr lang="en-US" sz="2400" b="1" dirty="0">
                <a:latin typeface="Arial" panose="020B0604020202020204" pitchFamily="34" charset="0"/>
                <a:cs typeface="Arial" panose="020B0604020202020204" pitchFamily="34" charset="0"/>
              </a:rPr>
              <a:t>set </a:t>
            </a:r>
            <a:r>
              <a:rPr lang="en-US" sz="2400" b="1" dirty="0" smtClean="0">
                <a:latin typeface="Arial" panose="020B0604020202020204" pitchFamily="34" charset="0"/>
                <a:cs typeface="Arial" panose="020B0604020202020204" pitchFamily="34" charset="0"/>
              </a:rPr>
              <a:t>of </a:t>
            </a:r>
            <a:r>
              <a:rPr lang="en-US" sz="2400" b="1" dirty="0" smtClean="0">
                <a:solidFill>
                  <a:srgbClr val="FF0000"/>
                </a:solidFill>
                <a:latin typeface="Arial" panose="020B0604020202020204" pitchFamily="34" charset="0"/>
                <a:cs typeface="Arial" panose="020B0604020202020204" pitchFamily="34" charset="0"/>
              </a:rPr>
              <a:t>essential </a:t>
            </a:r>
            <a:r>
              <a:rPr lang="en-US" sz="2400" b="1" dirty="0">
                <a:solidFill>
                  <a:srgbClr val="FF0000"/>
                </a:solidFill>
                <a:latin typeface="Arial" panose="020B0604020202020204" pitchFamily="34" charset="0"/>
                <a:cs typeface="Arial" panose="020B0604020202020204" pitchFamily="34" charset="0"/>
              </a:rPr>
              <a:t>learning outcomes</a:t>
            </a:r>
            <a:r>
              <a:rPr lang="en-US" sz="2400" b="1" dirty="0">
                <a:latin typeface="Arial" panose="020B0604020202020204" pitchFamily="34" charset="0"/>
                <a:cs typeface="Arial" panose="020B0604020202020204" pitchFamily="34" charset="0"/>
              </a:rPr>
              <a:t> </a:t>
            </a:r>
            <a:r>
              <a:rPr lang="en-US" sz="2400" b="1" dirty="0" smtClean="0">
                <a:latin typeface="Arial" panose="020B0604020202020204" pitchFamily="34" charset="0"/>
                <a:cs typeface="Arial" panose="020B0604020202020204" pitchFamily="34" charset="0"/>
              </a:rPr>
              <a:t>around  </a:t>
            </a:r>
          </a:p>
          <a:p>
            <a:pPr algn="just">
              <a:lnSpc>
                <a:spcPct val="150000"/>
              </a:lnSpc>
            </a:pPr>
            <a:r>
              <a:rPr lang="en-US" sz="2400" b="1" dirty="0">
                <a:latin typeface="Arial" panose="020B0604020202020204" pitchFamily="34" charset="0"/>
                <a:cs typeface="Arial" panose="020B0604020202020204" pitchFamily="34" charset="0"/>
              </a:rPr>
              <a:t> </a:t>
            </a:r>
            <a:r>
              <a:rPr lang="en-US" sz="2400" b="1" dirty="0" smtClean="0">
                <a:latin typeface="Arial" panose="020B0604020202020204" pitchFamily="34" charset="0"/>
                <a:cs typeface="Arial" panose="020B0604020202020204" pitchFamily="34" charset="0"/>
              </a:rPr>
              <a:t>    which </a:t>
            </a:r>
            <a:r>
              <a:rPr lang="en-US" sz="2400" b="1" dirty="0">
                <a:latin typeface="Arial" panose="020B0604020202020204" pitchFamily="34" charset="0"/>
                <a:cs typeface="Arial" panose="020B0604020202020204" pitchFamily="34" charset="0"/>
              </a:rPr>
              <a:t>all of the </a:t>
            </a:r>
            <a:r>
              <a:rPr lang="en-US" sz="2400" b="1" dirty="0" smtClean="0">
                <a:latin typeface="Arial" panose="020B0604020202020204" pitchFamily="34" charset="0"/>
                <a:cs typeface="Arial" panose="020B0604020202020204" pitchFamily="34" charset="0"/>
              </a:rPr>
              <a:t>education system's </a:t>
            </a:r>
            <a:r>
              <a:rPr lang="en-US" sz="2400" b="1" dirty="0">
                <a:latin typeface="Arial" panose="020B0604020202020204" pitchFamily="34" charset="0"/>
                <a:cs typeface="Arial" panose="020B0604020202020204" pitchFamily="34" charset="0"/>
              </a:rPr>
              <a:t>components can </a:t>
            </a:r>
            <a:r>
              <a:rPr lang="en-US" sz="2400" b="1" dirty="0" smtClean="0">
                <a:latin typeface="Arial" panose="020B0604020202020204" pitchFamily="34" charset="0"/>
                <a:cs typeface="Arial" panose="020B0604020202020204" pitchFamily="34" charset="0"/>
              </a:rPr>
              <a:t>be </a:t>
            </a:r>
            <a:r>
              <a:rPr lang="en-US" sz="2400" b="1" dirty="0">
                <a:latin typeface="Arial" panose="020B0604020202020204" pitchFamily="34" charset="0"/>
                <a:cs typeface="Arial" panose="020B0604020202020204" pitchFamily="34" charset="0"/>
              </a:rPr>
              <a:t>focused.</a:t>
            </a:r>
          </a:p>
          <a:p>
            <a:pPr algn="just"/>
            <a:endParaRPr lang="en-US" sz="2400" b="1" dirty="0">
              <a:latin typeface="Arial" panose="020B0604020202020204" pitchFamily="34" charset="0"/>
              <a:cs typeface="Arial" panose="020B0604020202020204" pitchFamily="34" charset="0"/>
            </a:endParaRPr>
          </a:p>
          <a:p>
            <a:pPr algn="just">
              <a:lnSpc>
                <a:spcPct val="150000"/>
              </a:lnSpc>
            </a:pPr>
            <a:r>
              <a:rPr lang="en-US" sz="2400" b="1" dirty="0">
                <a:latin typeface="Arial" panose="020B0604020202020204" pitchFamily="34" charset="0"/>
                <a:cs typeface="Arial" panose="020B0604020202020204" pitchFamily="34" charset="0"/>
              </a:rPr>
              <a:t>2) Establishing the </a:t>
            </a:r>
            <a:r>
              <a:rPr lang="en-US" sz="2400" b="1" dirty="0">
                <a:solidFill>
                  <a:srgbClr val="FF0000"/>
                </a:solidFill>
                <a:latin typeface="Arial" panose="020B0604020202020204" pitchFamily="34" charset="0"/>
                <a:cs typeface="Arial" panose="020B0604020202020204" pitchFamily="34" charset="0"/>
              </a:rPr>
              <a:t>conditions and opportunities within </a:t>
            </a:r>
            <a:r>
              <a:rPr lang="en-US" sz="2400" b="1" dirty="0" smtClean="0">
                <a:solidFill>
                  <a:srgbClr val="FF0000"/>
                </a:solidFill>
                <a:latin typeface="Arial" panose="020B0604020202020204" pitchFamily="34" charset="0"/>
                <a:cs typeface="Arial" panose="020B0604020202020204" pitchFamily="34" charset="0"/>
              </a:rPr>
              <a:t>the education </a:t>
            </a:r>
            <a:r>
              <a:rPr lang="en-US" sz="2400" b="1" dirty="0">
                <a:solidFill>
                  <a:srgbClr val="FF0000"/>
                </a:solidFill>
                <a:latin typeface="Arial" panose="020B0604020202020204" pitchFamily="34" charset="0"/>
                <a:cs typeface="Arial" panose="020B0604020202020204" pitchFamily="34" charset="0"/>
              </a:rPr>
              <a:t>system </a:t>
            </a:r>
            <a:endParaRPr lang="en-US" sz="2400" b="1" dirty="0" smtClean="0">
              <a:solidFill>
                <a:srgbClr val="FF0000"/>
              </a:solidFill>
              <a:latin typeface="Arial" panose="020B0604020202020204" pitchFamily="34" charset="0"/>
              <a:cs typeface="Arial" panose="020B0604020202020204" pitchFamily="34" charset="0"/>
            </a:endParaRPr>
          </a:p>
          <a:p>
            <a:pPr algn="just">
              <a:lnSpc>
                <a:spcPct val="150000"/>
              </a:lnSpc>
            </a:pPr>
            <a:r>
              <a:rPr lang="en-US" sz="2400" b="1" dirty="0">
                <a:latin typeface="Arial" panose="020B0604020202020204" pitchFamily="34" charset="0"/>
                <a:cs typeface="Arial" panose="020B0604020202020204" pitchFamily="34" charset="0"/>
              </a:rPr>
              <a:t> </a:t>
            </a:r>
            <a:r>
              <a:rPr lang="en-US" sz="2400" b="1" dirty="0" smtClean="0">
                <a:latin typeface="Arial" panose="020B0604020202020204" pitchFamily="34" charset="0"/>
                <a:cs typeface="Arial" panose="020B0604020202020204" pitchFamily="34" charset="0"/>
              </a:rPr>
              <a:t>   that </a:t>
            </a:r>
            <a:r>
              <a:rPr lang="en-US" sz="2400" b="1" dirty="0">
                <a:latin typeface="Arial" panose="020B0604020202020204" pitchFamily="34" charset="0"/>
                <a:cs typeface="Arial" panose="020B0604020202020204" pitchFamily="34" charset="0"/>
              </a:rPr>
              <a:t>enable and </a:t>
            </a:r>
            <a:r>
              <a:rPr lang="en-US" sz="2400" b="1" dirty="0" smtClean="0">
                <a:latin typeface="Arial" panose="020B0604020202020204" pitchFamily="34" charset="0"/>
                <a:cs typeface="Arial" panose="020B0604020202020204" pitchFamily="34" charset="0"/>
              </a:rPr>
              <a:t>encourage </a:t>
            </a:r>
            <a:r>
              <a:rPr lang="en-US" sz="2400" b="1" dirty="0">
                <a:latin typeface="Arial" panose="020B0604020202020204" pitchFamily="34" charset="0"/>
                <a:cs typeface="Arial" panose="020B0604020202020204" pitchFamily="34" charset="0"/>
              </a:rPr>
              <a:t>all students to achieve those </a:t>
            </a:r>
            <a:r>
              <a:rPr lang="en-US" sz="2400" b="1" dirty="0" smtClean="0">
                <a:latin typeface="Arial" panose="020B0604020202020204" pitchFamily="34" charset="0"/>
                <a:cs typeface="Arial" panose="020B0604020202020204" pitchFamily="34" charset="0"/>
              </a:rPr>
              <a:t>essential learning </a:t>
            </a:r>
          </a:p>
          <a:p>
            <a:pPr algn="just">
              <a:lnSpc>
                <a:spcPct val="150000"/>
              </a:lnSpc>
            </a:pPr>
            <a:r>
              <a:rPr lang="en-US" sz="2400" b="1" dirty="0">
                <a:latin typeface="Arial" panose="020B0604020202020204" pitchFamily="34" charset="0"/>
                <a:cs typeface="Arial" panose="020B0604020202020204" pitchFamily="34" charset="0"/>
              </a:rPr>
              <a:t> </a:t>
            </a:r>
            <a:r>
              <a:rPr lang="en-US" sz="2400" b="1" dirty="0" smtClean="0">
                <a:latin typeface="Arial" panose="020B0604020202020204" pitchFamily="34" charset="0"/>
                <a:cs typeface="Arial" panose="020B0604020202020204" pitchFamily="34" charset="0"/>
              </a:rPr>
              <a:t>   outcomes</a:t>
            </a:r>
            <a:r>
              <a:rPr lang="en-US" sz="2400" dirty="0">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xmlns="" val="3457113179"/>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47426" y="301214"/>
            <a:ext cx="11662352" cy="6247864"/>
          </a:xfrm>
          <a:prstGeom prst="rect">
            <a:avLst/>
          </a:prstGeom>
          <a:noFill/>
          <a:ln>
            <a:solidFill>
              <a:schemeClr val="bg2"/>
            </a:solidFill>
          </a:ln>
        </p:spPr>
        <p:txBody>
          <a:bodyPr wrap="square" rtlCol="0">
            <a:spAutoFit/>
          </a:bodyPr>
          <a:lstStyle/>
          <a:p>
            <a:pPr algn="ctr"/>
            <a:r>
              <a:rPr lang="en-US" sz="2400" b="1" dirty="0" smtClean="0">
                <a:solidFill>
                  <a:srgbClr val="C00000"/>
                </a:solidFill>
                <a:latin typeface="Arial" panose="020B0604020202020204" pitchFamily="34" charset="0"/>
                <a:cs typeface="Arial" panose="020B0604020202020204" pitchFamily="34" charset="0"/>
              </a:rPr>
              <a:t>Mapping of assessment questions at Course level (</a:t>
            </a:r>
            <a:r>
              <a:rPr lang="en-US" sz="2400" b="1" dirty="0" err="1" smtClean="0">
                <a:solidFill>
                  <a:srgbClr val="C00000"/>
                </a:solidFill>
                <a:latin typeface="Arial" panose="020B0604020202020204" pitchFamily="34" charset="0"/>
                <a:cs typeface="Arial" panose="020B0604020202020204" pitchFamily="34" charset="0"/>
              </a:rPr>
              <a:t>Eg</a:t>
            </a:r>
            <a:r>
              <a:rPr lang="en-US" sz="2400" b="1" dirty="0" smtClean="0">
                <a:solidFill>
                  <a:srgbClr val="C00000"/>
                </a:solidFill>
                <a:latin typeface="Arial" panose="020B0604020202020204" pitchFamily="34" charset="0"/>
                <a:cs typeface="Arial" panose="020B0604020202020204" pitchFamily="34" charset="0"/>
              </a:rPr>
              <a:t>: 5 C.L.Os )</a:t>
            </a:r>
          </a:p>
          <a:p>
            <a:pPr algn="ctr"/>
            <a:endParaRPr lang="en-US" sz="2000" b="1" dirty="0">
              <a:latin typeface="Arial" panose="020B0604020202020204" pitchFamily="34" charset="0"/>
              <a:cs typeface="Arial" panose="020B0604020202020204" pitchFamily="34" charset="0"/>
            </a:endParaRPr>
          </a:p>
          <a:p>
            <a:r>
              <a:rPr lang="en-US" sz="2400" b="1" u="sng" dirty="0" smtClean="0">
                <a:latin typeface="Arial" panose="020B0604020202020204" pitchFamily="34" charset="0"/>
                <a:cs typeface="Arial" panose="020B0604020202020204" pitchFamily="34" charset="0"/>
              </a:rPr>
              <a:t>Assessment question</a:t>
            </a:r>
            <a:r>
              <a:rPr lang="en-US" sz="2000" b="1" dirty="0" smtClean="0">
                <a:latin typeface="Arial" panose="020B0604020202020204" pitchFamily="34" charset="0"/>
                <a:cs typeface="Arial" panose="020B0604020202020204" pitchFamily="34" charset="0"/>
              </a:rPr>
              <a:t>                                         </a:t>
            </a:r>
            <a:r>
              <a:rPr lang="en-US" sz="2000" b="1" u="sng" dirty="0" smtClean="0">
                <a:latin typeface="Arial" panose="020B0604020202020204" pitchFamily="34" charset="0"/>
                <a:cs typeface="Arial" panose="020B0604020202020204" pitchFamily="34" charset="0"/>
              </a:rPr>
              <a:t>Mapping with C.L.Os </a:t>
            </a:r>
            <a:r>
              <a:rPr lang="en-US" sz="2000" b="1" dirty="0" smtClean="0">
                <a:latin typeface="Arial" panose="020B0604020202020204" pitchFamily="34" charset="0"/>
                <a:cs typeface="Arial" panose="020B0604020202020204" pitchFamily="34" charset="0"/>
              </a:rPr>
              <a:t>        </a:t>
            </a:r>
            <a:r>
              <a:rPr lang="en-US" sz="2000" b="1" u="sng" dirty="0" smtClean="0">
                <a:solidFill>
                  <a:srgbClr val="FF0000"/>
                </a:solidFill>
                <a:latin typeface="Arial" panose="020B0604020202020204" pitchFamily="34" charset="0"/>
                <a:cs typeface="Arial" panose="020B0604020202020204" pitchFamily="34" charset="0"/>
              </a:rPr>
              <a:t>B.T.L No</a:t>
            </a:r>
          </a:p>
          <a:p>
            <a:endParaRPr lang="en-US" sz="2000" b="1" dirty="0">
              <a:latin typeface="Arial" panose="020B0604020202020204" pitchFamily="34" charset="0"/>
              <a:cs typeface="Arial" panose="020B0604020202020204" pitchFamily="34" charset="0"/>
            </a:endParaRPr>
          </a:p>
          <a:p>
            <a:pPr>
              <a:lnSpc>
                <a:spcPct val="150000"/>
              </a:lnSpc>
            </a:pPr>
            <a:r>
              <a:rPr lang="en-US" sz="2000" b="1" dirty="0" smtClean="0">
                <a:latin typeface="Arial" panose="020B0604020202020204" pitchFamily="34" charset="0"/>
                <a:cs typeface="Arial" panose="020B0604020202020204" pitchFamily="34" charset="0"/>
              </a:rPr>
              <a:t>Q1………………………………………………………….                C.L.O 1</a:t>
            </a:r>
          </a:p>
          <a:p>
            <a:pPr>
              <a:lnSpc>
                <a:spcPct val="150000"/>
              </a:lnSpc>
            </a:pPr>
            <a:r>
              <a:rPr lang="en-US" sz="2000" b="1" dirty="0" smtClean="0">
                <a:latin typeface="Arial" panose="020B0604020202020204" pitchFamily="34" charset="0"/>
                <a:cs typeface="Arial" panose="020B0604020202020204" pitchFamily="34" charset="0"/>
              </a:rPr>
              <a:t>Q2………………………………………………………….                 C.L.O 2                        </a:t>
            </a:r>
          </a:p>
          <a:p>
            <a:pPr>
              <a:lnSpc>
                <a:spcPct val="150000"/>
              </a:lnSpc>
            </a:pPr>
            <a:r>
              <a:rPr lang="en-US" sz="2000" b="1" dirty="0" smtClean="0">
                <a:latin typeface="Arial" panose="020B0604020202020204" pitchFamily="34" charset="0"/>
                <a:cs typeface="Arial" panose="020B0604020202020204" pitchFamily="34" charset="0"/>
              </a:rPr>
              <a:t>Q3…………………………………………………………..                C.L.O 3                       </a:t>
            </a:r>
          </a:p>
          <a:p>
            <a:pPr>
              <a:lnSpc>
                <a:spcPct val="150000"/>
              </a:lnSpc>
            </a:pPr>
            <a:r>
              <a:rPr lang="en-US" sz="2000" b="1" dirty="0" smtClean="0">
                <a:latin typeface="Arial" panose="020B0604020202020204" pitchFamily="34" charset="0"/>
                <a:cs typeface="Arial" panose="020B0604020202020204" pitchFamily="34" charset="0"/>
              </a:rPr>
              <a:t>Q4……………………………………………………………               C.L.O 4</a:t>
            </a:r>
          </a:p>
          <a:p>
            <a:pPr>
              <a:lnSpc>
                <a:spcPct val="150000"/>
              </a:lnSpc>
            </a:pPr>
            <a:r>
              <a:rPr lang="en-US" sz="2000" b="1" dirty="0" smtClean="0">
                <a:latin typeface="Arial" panose="020B0604020202020204" pitchFamily="34" charset="0"/>
                <a:cs typeface="Arial" panose="020B0604020202020204" pitchFamily="34" charset="0"/>
              </a:rPr>
              <a:t>Q5…………………………………………………………….               C.L.O 5            </a:t>
            </a:r>
          </a:p>
          <a:p>
            <a:pPr>
              <a:lnSpc>
                <a:spcPct val="150000"/>
              </a:lnSpc>
            </a:pPr>
            <a:r>
              <a:rPr lang="en-US" sz="2000" b="1" dirty="0" smtClean="0">
                <a:latin typeface="Arial" panose="020B0604020202020204" pitchFamily="34" charset="0"/>
                <a:cs typeface="Arial" panose="020B0604020202020204" pitchFamily="34" charset="0"/>
              </a:rPr>
              <a:t>                  </a:t>
            </a:r>
          </a:p>
          <a:p>
            <a:pPr algn="just"/>
            <a:r>
              <a:rPr lang="en-US" sz="2200" b="1" u="sng" dirty="0" smtClean="0">
                <a:solidFill>
                  <a:srgbClr val="C00000"/>
                </a:solidFill>
                <a:latin typeface="Arial" panose="020B0604020202020204" pitchFamily="34" charset="0"/>
                <a:cs typeface="Arial" panose="020B0604020202020204" pitchFamily="34" charset="0"/>
              </a:rPr>
              <a:t>Note</a:t>
            </a:r>
            <a:r>
              <a:rPr lang="en-US" sz="2200" b="1" dirty="0" smtClean="0">
                <a:latin typeface="Arial" panose="020B0604020202020204" pitchFamily="34" charset="0"/>
                <a:cs typeface="Arial" panose="020B0604020202020204" pitchFamily="34" charset="0"/>
              </a:rPr>
              <a:t>: 1.Teacher may include </a:t>
            </a:r>
            <a:r>
              <a:rPr lang="en-US" sz="2200" b="1" dirty="0" smtClean="0">
                <a:solidFill>
                  <a:srgbClr val="FF0000"/>
                </a:solidFill>
                <a:latin typeface="Arial" panose="020B0604020202020204" pitchFamily="34" charset="0"/>
                <a:cs typeface="Arial" panose="020B0604020202020204" pitchFamily="34" charset="0"/>
              </a:rPr>
              <a:t>sub parts of each </a:t>
            </a:r>
            <a:r>
              <a:rPr lang="en-US" sz="2200" b="1" dirty="0">
                <a:solidFill>
                  <a:srgbClr val="FF0000"/>
                </a:solidFill>
                <a:latin typeface="Arial" panose="020B0604020202020204" pitchFamily="34" charset="0"/>
                <a:cs typeface="Arial" panose="020B0604020202020204" pitchFamily="34" charset="0"/>
              </a:rPr>
              <a:t>question </a:t>
            </a:r>
            <a:r>
              <a:rPr lang="en-US" sz="2200" b="1" dirty="0">
                <a:latin typeface="Arial" panose="020B0604020202020204" pitchFamily="34" charset="0"/>
                <a:cs typeface="Arial" panose="020B0604020202020204" pitchFamily="34" charset="0"/>
              </a:rPr>
              <a:t>at different cognitive levels </a:t>
            </a:r>
            <a:r>
              <a:rPr lang="en-US" sz="2200" b="1" dirty="0" smtClean="0">
                <a:latin typeface="Arial" panose="020B0604020202020204" pitchFamily="34" charset="0"/>
                <a:cs typeface="Arial" panose="020B0604020202020204" pitchFamily="34" charset="0"/>
              </a:rPr>
              <a:t>, as he/she thinks  appropriate. But, all the parts of the question must be mapped with the same learning outcome. </a:t>
            </a:r>
          </a:p>
          <a:p>
            <a:pPr algn="just"/>
            <a:r>
              <a:rPr lang="en-US" sz="2200" b="1" dirty="0" smtClean="0">
                <a:latin typeface="Arial" panose="020B0604020202020204" pitchFamily="34" charset="0"/>
                <a:cs typeface="Arial" panose="020B0604020202020204" pitchFamily="34" charset="0"/>
              </a:rPr>
              <a:t>2.If he/she wants to give choice, it may be given under each CLO in such a way that the CLO is achieved even if the student answers either of the questions in the choice.</a:t>
            </a:r>
          </a:p>
          <a:p>
            <a:pPr algn="just"/>
            <a:r>
              <a:rPr lang="en-US" sz="2200" b="1" dirty="0" smtClean="0">
                <a:latin typeface="Arial" panose="020B0604020202020204" pitchFamily="34" charset="0"/>
                <a:cs typeface="Arial" panose="020B0604020202020204" pitchFamily="34" charset="0"/>
              </a:rPr>
              <a:t>3.B.T.L No 2 to 6 ( </a:t>
            </a:r>
            <a:r>
              <a:rPr lang="en-US" sz="2200" b="1" dirty="0" smtClean="0">
                <a:solidFill>
                  <a:srgbClr val="FF0000"/>
                </a:solidFill>
                <a:latin typeface="Arial" panose="020B0604020202020204" pitchFamily="34" charset="0"/>
                <a:cs typeface="Arial" panose="020B0604020202020204" pitchFamily="34" charset="0"/>
              </a:rPr>
              <a:t>Understand level to Create level</a:t>
            </a:r>
            <a:r>
              <a:rPr lang="en-US" sz="2200" b="1" dirty="0" smtClean="0">
                <a:latin typeface="Arial" panose="020B0604020202020204" pitchFamily="34" charset="0"/>
                <a:cs typeface="Arial" panose="020B0604020202020204" pitchFamily="34" charset="0"/>
              </a:rPr>
              <a:t>) depending on the Course.</a:t>
            </a:r>
          </a:p>
        </p:txBody>
      </p:sp>
    </p:spTree>
    <p:extLst>
      <p:ext uri="{BB962C8B-B14F-4D97-AF65-F5344CB8AC3E}">
        <p14:creationId xmlns:p14="http://schemas.microsoft.com/office/powerpoint/2010/main" xmlns="" val="104949418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39700" y="901700"/>
            <a:ext cx="11874500" cy="5078313"/>
          </a:xfrm>
          <a:prstGeom prst="rect">
            <a:avLst/>
          </a:prstGeom>
          <a:noFill/>
          <a:ln>
            <a:solidFill>
              <a:schemeClr val="bg2"/>
            </a:solidFill>
          </a:ln>
        </p:spPr>
        <p:txBody>
          <a:bodyPr wrap="square" rtlCol="0">
            <a:spAutoFit/>
          </a:bodyPr>
          <a:lstStyle/>
          <a:p>
            <a:r>
              <a:rPr lang="en-US" sz="2000" b="1" dirty="0" smtClean="0">
                <a:solidFill>
                  <a:srgbClr val="C00000"/>
                </a:solidFill>
                <a:latin typeface="Arial" panose="020B0604020202020204" pitchFamily="34" charset="0"/>
                <a:cs typeface="Arial" panose="020B0604020202020204" pitchFamily="34" charset="0"/>
              </a:rPr>
              <a:t>Question Paper Format:</a:t>
            </a:r>
          </a:p>
          <a:p>
            <a:endParaRPr lang="en-US" sz="2000" b="1" dirty="0">
              <a:latin typeface="Arial" panose="020B0604020202020204" pitchFamily="34" charset="0"/>
              <a:cs typeface="Arial" panose="020B0604020202020204" pitchFamily="34" charset="0"/>
            </a:endParaRPr>
          </a:p>
          <a:p>
            <a:r>
              <a:rPr lang="en-US" sz="2000" b="1" dirty="0" smtClean="0">
                <a:latin typeface="Arial" panose="020B0604020202020204" pitchFamily="34" charset="0"/>
                <a:cs typeface="Arial" panose="020B0604020202020204" pitchFamily="34" charset="0"/>
              </a:rPr>
              <a:t>Max. Marks:                           Subject:                                                 Time:</a:t>
            </a:r>
          </a:p>
          <a:p>
            <a:endParaRPr lang="en-US" sz="2000" b="1" dirty="0">
              <a:latin typeface="Arial" panose="020B0604020202020204" pitchFamily="34" charset="0"/>
              <a:cs typeface="Arial" panose="020B0604020202020204" pitchFamily="34" charset="0"/>
            </a:endParaRPr>
          </a:p>
          <a:p>
            <a:r>
              <a:rPr lang="en-US" sz="2000" b="1" dirty="0" err="1" smtClean="0">
                <a:solidFill>
                  <a:srgbClr val="FF0000"/>
                </a:solidFill>
                <a:latin typeface="Arial" panose="020B0604020202020204" pitchFamily="34" charset="0"/>
                <a:cs typeface="Arial" panose="020B0604020202020204" pitchFamily="34" charset="0"/>
              </a:rPr>
              <a:t>Q.No</a:t>
            </a:r>
            <a:r>
              <a:rPr lang="en-US" sz="2000" b="1" dirty="0" smtClean="0">
                <a:solidFill>
                  <a:srgbClr val="FF0000"/>
                </a:solidFill>
                <a:latin typeface="Arial" panose="020B0604020202020204" pitchFamily="34" charset="0"/>
                <a:cs typeface="Arial" panose="020B0604020202020204" pitchFamily="34" charset="0"/>
              </a:rPr>
              <a:t>      Question  Description                   Marks      B.T.L  No                 Mapping         </a:t>
            </a:r>
          </a:p>
          <a:p>
            <a:r>
              <a:rPr lang="en-US" sz="2000" b="1" dirty="0" smtClean="0">
                <a:solidFill>
                  <a:srgbClr val="0070C0"/>
                </a:solidFill>
                <a:latin typeface="Arial" panose="020B0604020202020204" pitchFamily="34" charset="0"/>
                <a:cs typeface="Arial" panose="020B0604020202020204" pitchFamily="34" charset="0"/>
              </a:rPr>
              <a:t>                                                                                                                 C.L.O No      P.L.O No</a:t>
            </a:r>
            <a:endParaRPr lang="en-US" sz="2000" b="1" dirty="0">
              <a:solidFill>
                <a:srgbClr val="0070C0"/>
              </a:solidFill>
              <a:latin typeface="Arial" panose="020B0604020202020204" pitchFamily="34" charset="0"/>
              <a:cs typeface="Arial" panose="020B0604020202020204" pitchFamily="34" charset="0"/>
            </a:endParaRPr>
          </a:p>
          <a:p>
            <a:r>
              <a:rPr lang="en-US" sz="2000" b="1" dirty="0" smtClean="0">
                <a:latin typeface="Arial" panose="020B0604020202020204" pitchFamily="34" charset="0"/>
                <a:cs typeface="Arial" panose="020B0604020202020204" pitchFamily="34" charset="0"/>
              </a:rPr>
              <a:t>1.A</a:t>
            </a:r>
          </a:p>
          <a:p>
            <a:endParaRPr lang="en-US" sz="2000" b="1" dirty="0" smtClean="0">
              <a:latin typeface="Arial" panose="020B0604020202020204" pitchFamily="34" charset="0"/>
              <a:cs typeface="Arial" panose="020B0604020202020204" pitchFamily="34" charset="0"/>
            </a:endParaRPr>
          </a:p>
          <a:p>
            <a:r>
              <a:rPr lang="en-US" sz="2000" b="1" dirty="0">
                <a:latin typeface="Arial" panose="020B0604020202020204" pitchFamily="34" charset="0"/>
                <a:cs typeface="Arial" panose="020B0604020202020204" pitchFamily="34" charset="0"/>
              </a:rPr>
              <a:t> </a:t>
            </a:r>
            <a:r>
              <a:rPr lang="en-US" sz="2000" b="1" dirty="0" smtClean="0">
                <a:latin typeface="Arial" panose="020B0604020202020204" pitchFamily="34" charset="0"/>
                <a:cs typeface="Arial" panose="020B0604020202020204" pitchFamily="34" charset="0"/>
              </a:rPr>
              <a:t>  B</a:t>
            </a:r>
          </a:p>
          <a:p>
            <a:endParaRPr lang="en-US" sz="2000" b="1" dirty="0">
              <a:latin typeface="Arial" panose="020B0604020202020204" pitchFamily="34" charset="0"/>
              <a:cs typeface="Arial" panose="020B0604020202020204" pitchFamily="34" charset="0"/>
            </a:endParaRPr>
          </a:p>
          <a:p>
            <a:r>
              <a:rPr lang="en-US" sz="2000" b="1" dirty="0" smtClean="0">
                <a:latin typeface="Arial" panose="020B0604020202020204" pitchFamily="34" charset="0"/>
                <a:cs typeface="Arial" panose="020B0604020202020204" pitchFamily="34" charset="0"/>
              </a:rPr>
              <a:t>2. A</a:t>
            </a:r>
          </a:p>
          <a:p>
            <a:endParaRPr lang="en-US" sz="2000" b="1" dirty="0">
              <a:latin typeface="Arial" panose="020B0604020202020204" pitchFamily="34" charset="0"/>
              <a:cs typeface="Arial" panose="020B0604020202020204" pitchFamily="34" charset="0"/>
            </a:endParaRPr>
          </a:p>
          <a:p>
            <a:r>
              <a:rPr lang="en-US" sz="2000" b="1" dirty="0" smtClean="0">
                <a:latin typeface="Arial" panose="020B0604020202020204" pitchFamily="34" charset="0"/>
                <a:cs typeface="Arial" panose="020B0604020202020204" pitchFamily="34" charset="0"/>
              </a:rPr>
              <a:t>    B</a:t>
            </a:r>
          </a:p>
          <a:p>
            <a:endParaRPr lang="en-US" sz="2000" b="1" dirty="0">
              <a:latin typeface="Arial" panose="020B0604020202020204" pitchFamily="34" charset="0"/>
              <a:cs typeface="Arial" panose="020B0604020202020204" pitchFamily="34" charset="0"/>
            </a:endParaRPr>
          </a:p>
          <a:p>
            <a:r>
              <a:rPr lang="en-US" sz="2000" b="1" dirty="0" smtClean="0">
                <a:latin typeface="Arial" panose="020B0604020202020204" pitchFamily="34" charset="0"/>
                <a:cs typeface="Arial" panose="020B0604020202020204" pitchFamily="34" charset="0"/>
              </a:rPr>
              <a:t>    </a:t>
            </a:r>
          </a:p>
          <a:p>
            <a:endParaRPr lang="en-US" sz="2400" dirty="0"/>
          </a:p>
        </p:txBody>
      </p:sp>
    </p:spTree>
    <p:extLst>
      <p:ext uri="{BB962C8B-B14F-4D97-AF65-F5344CB8AC3E}">
        <p14:creationId xmlns="" xmlns:p14="http://schemas.microsoft.com/office/powerpoint/2010/main" val="652173419"/>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13510" y="790222"/>
            <a:ext cx="10591558" cy="5816977"/>
          </a:xfrm>
          <a:prstGeom prst="rect">
            <a:avLst/>
          </a:prstGeom>
        </p:spPr>
        <p:txBody>
          <a:bodyPr wrap="square">
            <a:spAutoFit/>
          </a:bodyPr>
          <a:lstStyle/>
          <a:p>
            <a:r>
              <a:rPr lang="en-US" sz="2000" b="1" u="sng" dirty="0" smtClean="0">
                <a:latin typeface="Arial" panose="020B0604020202020204" pitchFamily="34" charset="0"/>
                <a:cs typeface="Arial" panose="020B0604020202020204" pitchFamily="34" charset="0"/>
              </a:rPr>
              <a:t>Notes regarding Question Paper Format given in the previous slide</a:t>
            </a:r>
          </a:p>
          <a:p>
            <a:pPr marL="285750" indent="-285750">
              <a:buFont typeface="Arial" panose="020B0604020202020204" pitchFamily="34" charset="0"/>
              <a:buChar char="•"/>
            </a:pPr>
            <a:endParaRPr lang="en-US" sz="2000" b="1" u="sng"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sz="2000" b="1" dirty="0" smtClean="0">
                <a:latin typeface="Arial" panose="020B0604020202020204" pitchFamily="34" charset="0"/>
                <a:cs typeface="Arial" panose="020B0604020202020204" pitchFamily="34" charset="0"/>
              </a:rPr>
              <a:t>BTL </a:t>
            </a:r>
            <a:r>
              <a:rPr lang="en-US" sz="2000" b="1" dirty="0">
                <a:latin typeface="Arial" panose="020B0604020202020204" pitchFamily="34" charset="0"/>
                <a:cs typeface="Arial" panose="020B0604020202020204" pitchFamily="34" charset="0"/>
              </a:rPr>
              <a:t>NO means ‘ Bloom’s Taxonomy Level Number based on the hierarchy with ‘Remember Level’ as 1 and ‘Create level’ as 6</a:t>
            </a:r>
            <a:r>
              <a:rPr lang="en-US" sz="2000" b="1" dirty="0" smtClean="0">
                <a:latin typeface="Arial" panose="020B0604020202020204" pitchFamily="34" charset="0"/>
                <a:cs typeface="Arial" panose="020B0604020202020204" pitchFamily="34" charset="0"/>
              </a:rPr>
              <a:t>.</a:t>
            </a:r>
          </a:p>
          <a:p>
            <a:endParaRPr lang="en-US" sz="2000" b="1"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sz="2000" b="1" dirty="0" smtClean="0">
                <a:latin typeface="Arial" panose="020B0604020202020204" pitchFamily="34" charset="0"/>
                <a:cs typeface="Arial" panose="020B0604020202020204" pitchFamily="34" charset="0"/>
              </a:rPr>
              <a:t>Number </a:t>
            </a:r>
            <a:r>
              <a:rPr lang="en-US" sz="2000" b="1" dirty="0">
                <a:latin typeface="Arial" panose="020B0604020202020204" pitchFamily="34" charset="0"/>
                <a:cs typeface="Arial" panose="020B0604020202020204" pitchFamily="34" charset="0"/>
              </a:rPr>
              <a:t>of </a:t>
            </a:r>
            <a:r>
              <a:rPr lang="en-US" sz="2000" b="1" dirty="0" smtClean="0">
                <a:latin typeface="Arial" panose="020B0604020202020204" pitchFamily="34" charset="0"/>
                <a:cs typeface="Arial" panose="020B0604020202020204" pitchFamily="34" charset="0"/>
              </a:rPr>
              <a:t>questions and </a:t>
            </a:r>
            <a:r>
              <a:rPr lang="en-US" sz="2000" b="1" dirty="0">
                <a:latin typeface="Arial" panose="020B0604020202020204" pitchFamily="34" charset="0"/>
                <a:cs typeface="Arial" panose="020B0604020202020204" pitchFamily="34" charset="0"/>
              </a:rPr>
              <a:t>Choice in answering </a:t>
            </a:r>
            <a:r>
              <a:rPr lang="en-US" sz="2000" b="1" dirty="0" smtClean="0">
                <a:latin typeface="Arial" panose="020B0604020202020204" pitchFamily="34" charset="0"/>
                <a:cs typeface="Arial" panose="020B0604020202020204" pitchFamily="34" charset="0"/>
              </a:rPr>
              <a:t>questions  </a:t>
            </a:r>
            <a:r>
              <a:rPr lang="en-US" sz="2000" b="1" dirty="0">
                <a:latin typeface="Arial" panose="020B0604020202020204" pitchFamily="34" charset="0"/>
                <a:cs typeface="Arial" panose="020B0604020202020204" pitchFamily="34" charset="0"/>
              </a:rPr>
              <a:t>may be as per the model decided by a University </a:t>
            </a:r>
            <a:r>
              <a:rPr lang="en-US" sz="2000" b="1" dirty="0" smtClean="0">
                <a:latin typeface="Arial" panose="020B0604020202020204" pitchFamily="34" charset="0"/>
                <a:cs typeface="Arial" panose="020B0604020202020204" pitchFamily="34" charset="0"/>
              </a:rPr>
              <a:t>or the Department of a University or </a:t>
            </a:r>
            <a:r>
              <a:rPr lang="en-US" sz="2000" b="1" dirty="0">
                <a:latin typeface="Arial" panose="020B0604020202020204" pitchFamily="34" charset="0"/>
                <a:cs typeface="Arial" panose="020B0604020202020204" pitchFamily="34" charset="0"/>
              </a:rPr>
              <a:t>an Autonomous College</a:t>
            </a:r>
            <a:r>
              <a:rPr lang="en-US" sz="2000" b="1" dirty="0" smtClean="0">
                <a:latin typeface="Arial" panose="020B0604020202020204" pitchFamily="34" charset="0"/>
                <a:cs typeface="Arial" panose="020B0604020202020204" pitchFamily="34" charset="0"/>
              </a:rPr>
              <a:t>. </a:t>
            </a:r>
          </a:p>
          <a:p>
            <a:pPr marL="285750" indent="-285750">
              <a:buFont typeface="Arial" panose="020B0604020202020204" pitchFamily="34" charset="0"/>
              <a:buChar char="•"/>
            </a:pPr>
            <a:endParaRPr lang="en-US" sz="2000" b="1"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sz="2000" b="1" dirty="0" smtClean="0">
                <a:latin typeface="Arial" panose="020B0604020202020204" pitchFamily="34" charset="0"/>
                <a:cs typeface="Arial" panose="020B0604020202020204" pitchFamily="34" charset="0"/>
              </a:rPr>
              <a:t>Even </a:t>
            </a:r>
            <a:r>
              <a:rPr lang="en-US" sz="2000" b="1" dirty="0">
                <a:latin typeface="Arial" panose="020B0604020202020204" pitchFamily="34" charset="0"/>
                <a:cs typeface="Arial" panose="020B0604020202020204" pitchFamily="34" charset="0"/>
              </a:rPr>
              <a:t>for the Sessional Test, every learning outcome of a unit is the sub-outcome of a </a:t>
            </a:r>
            <a:r>
              <a:rPr lang="en-US" sz="2000" b="1" dirty="0" smtClean="0">
                <a:latin typeface="Arial" panose="020B0604020202020204" pitchFamily="34" charset="0"/>
                <a:cs typeface="Arial" panose="020B0604020202020204" pitchFamily="34" charset="0"/>
              </a:rPr>
              <a:t>C.L.O</a:t>
            </a:r>
            <a:r>
              <a:rPr lang="en-US" sz="2000" b="1" dirty="0">
                <a:latin typeface="Arial" panose="020B0604020202020204" pitchFamily="34" charset="0"/>
                <a:cs typeface="Arial" panose="020B0604020202020204" pitchFamily="34" charset="0"/>
              </a:rPr>
              <a:t>. Accordingly </a:t>
            </a:r>
            <a:r>
              <a:rPr lang="en-US" sz="2000" b="1">
                <a:latin typeface="Arial" panose="020B0604020202020204" pitchFamily="34" charset="0"/>
                <a:cs typeface="Arial" panose="020B0604020202020204" pitchFamily="34" charset="0"/>
              </a:rPr>
              <a:t>the </a:t>
            </a:r>
            <a:r>
              <a:rPr lang="en-US" sz="2000" b="1" smtClean="0">
                <a:latin typeface="Arial" panose="020B0604020202020204" pitchFamily="34" charset="0"/>
                <a:cs typeface="Arial" panose="020B0604020202020204" pitchFamily="34" charset="0"/>
              </a:rPr>
              <a:t>C.L.O </a:t>
            </a:r>
            <a:r>
              <a:rPr lang="en-US" sz="2000" b="1" dirty="0">
                <a:latin typeface="Arial" panose="020B0604020202020204" pitchFamily="34" charset="0"/>
                <a:cs typeface="Arial" panose="020B0604020202020204" pitchFamily="34" charset="0"/>
              </a:rPr>
              <a:t>may be mentioned while mapping</a:t>
            </a:r>
            <a:r>
              <a:rPr lang="en-US" sz="2000" b="1" dirty="0" smtClean="0">
                <a:latin typeface="Arial" panose="020B0604020202020204" pitchFamily="34" charset="0"/>
                <a:cs typeface="Arial" panose="020B0604020202020204" pitchFamily="34" charset="0"/>
              </a:rPr>
              <a:t>.</a:t>
            </a:r>
          </a:p>
          <a:p>
            <a:r>
              <a:rPr lang="en-US" sz="2000" b="1" u="sng" dirty="0">
                <a:solidFill>
                  <a:srgbClr val="C00000"/>
                </a:solidFill>
                <a:latin typeface="Arial" panose="020B0604020202020204" pitchFamily="34" charset="0"/>
                <a:cs typeface="Arial" panose="020B0604020202020204" pitchFamily="34" charset="0"/>
              </a:rPr>
              <a:t>Check List  </a:t>
            </a:r>
          </a:p>
          <a:p>
            <a:r>
              <a:rPr lang="en-US" sz="2000" b="1" dirty="0">
                <a:solidFill>
                  <a:srgbClr val="C00000"/>
                </a:solidFill>
                <a:latin typeface="Arial" panose="020B0604020202020204" pitchFamily="34" charset="0"/>
                <a:cs typeface="Arial" panose="020B0604020202020204" pitchFamily="34" charset="0"/>
              </a:rPr>
              <a:t>1.Whether  entire syllabus is covered with appropriate weightages for each topic ………</a:t>
            </a:r>
          </a:p>
          <a:p>
            <a:r>
              <a:rPr lang="en-US" sz="2000" b="1" dirty="0">
                <a:solidFill>
                  <a:srgbClr val="C00000"/>
                </a:solidFill>
                <a:latin typeface="Arial" panose="020B0604020202020204" pitchFamily="34" charset="0"/>
                <a:cs typeface="Arial" panose="020B0604020202020204" pitchFamily="34" charset="0"/>
              </a:rPr>
              <a:t>2. Whether justice is done appropriately to all the learning outcomes --------</a:t>
            </a:r>
          </a:p>
          <a:p>
            <a:r>
              <a:rPr lang="en-US" sz="2000" b="1" dirty="0">
                <a:solidFill>
                  <a:srgbClr val="C00000"/>
                </a:solidFill>
                <a:latin typeface="Arial" panose="020B0604020202020204" pitchFamily="34" charset="0"/>
                <a:cs typeface="Arial" panose="020B0604020202020204" pitchFamily="34" charset="0"/>
              </a:rPr>
              <a:t>3.a) % of remember &amp; Understand level questions= ………  b) % of Apply and higher level questions= ……….</a:t>
            </a:r>
          </a:p>
          <a:p>
            <a:pPr marL="285750" indent="-285750">
              <a:buFont typeface="Arial" panose="020B0604020202020204" pitchFamily="34" charset="0"/>
              <a:buChar char="•"/>
            </a:pPr>
            <a:endParaRPr lang="en-US" sz="2000" b="1" dirty="0">
              <a:latin typeface="Arial" panose="020B0604020202020204" pitchFamily="34" charset="0"/>
              <a:cs typeface="Arial" panose="020B0604020202020204" pitchFamily="34" charset="0"/>
            </a:endParaRPr>
          </a:p>
        </p:txBody>
      </p:sp>
    </p:spTree>
    <p:extLst>
      <p:ext uri="{BB962C8B-B14F-4D97-AF65-F5344CB8AC3E}">
        <p14:creationId xmlns="" xmlns:p14="http://schemas.microsoft.com/office/powerpoint/2010/main" val="1646676488"/>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17500" y="523869"/>
            <a:ext cx="11645900" cy="5570756"/>
          </a:xfrm>
          <a:prstGeom prst="rect">
            <a:avLst/>
          </a:prstGeom>
          <a:noFill/>
          <a:ln>
            <a:solidFill>
              <a:schemeClr val="bg2"/>
            </a:solidFill>
          </a:ln>
        </p:spPr>
        <p:txBody>
          <a:bodyPr wrap="square" rtlCol="0">
            <a:spAutoFit/>
          </a:bodyPr>
          <a:lstStyle/>
          <a:p>
            <a:pPr algn="ctr"/>
            <a:r>
              <a:rPr lang="en-US" sz="2400" b="1" dirty="0" smtClean="0">
                <a:solidFill>
                  <a:srgbClr val="C00000"/>
                </a:solidFill>
                <a:latin typeface="Arial" panose="020B0604020202020204" pitchFamily="34" charset="0"/>
                <a:cs typeface="Arial" panose="020B0604020202020204" pitchFamily="34" charset="0"/>
              </a:rPr>
              <a:t>Guidelines for setting multiple choice questions</a:t>
            </a:r>
          </a:p>
          <a:p>
            <a:pPr algn="ctr"/>
            <a:endParaRPr lang="en-US" sz="2400" b="1" dirty="0" smtClean="0">
              <a:solidFill>
                <a:srgbClr val="C00000"/>
              </a:solidFill>
              <a:latin typeface="Arial" panose="020B0604020202020204" pitchFamily="34" charset="0"/>
              <a:cs typeface="Arial" panose="020B0604020202020204" pitchFamily="34" charset="0"/>
            </a:endParaRPr>
          </a:p>
          <a:p>
            <a:pPr marL="457200" indent="-457200">
              <a:buAutoNum type="arabicPeriod"/>
            </a:pPr>
            <a:r>
              <a:rPr lang="en-US" sz="2200" b="1" dirty="0" smtClean="0">
                <a:latin typeface="Arial" panose="020B0604020202020204" pitchFamily="34" charset="0"/>
                <a:cs typeface="Arial" panose="020B0604020202020204" pitchFamily="34" charset="0"/>
              </a:rPr>
              <a:t>Keep both the stem of the question and the options as brief as possible.</a:t>
            </a:r>
          </a:p>
          <a:p>
            <a:r>
              <a:rPr lang="en-US" sz="2200" b="1" dirty="0" smtClean="0">
                <a:latin typeface="Arial" panose="020B0604020202020204" pitchFamily="34" charset="0"/>
                <a:cs typeface="Arial" panose="020B0604020202020204" pitchFamily="34" charset="0"/>
              </a:rPr>
              <a:t>      If the options require more than three words to state, list them on separate lines.  </a:t>
            </a:r>
          </a:p>
          <a:p>
            <a:r>
              <a:rPr lang="en-US" sz="2200" b="1" dirty="0">
                <a:latin typeface="Arial" panose="020B0604020202020204" pitchFamily="34" charset="0"/>
                <a:cs typeface="Arial" panose="020B0604020202020204" pitchFamily="34" charset="0"/>
              </a:rPr>
              <a:t> </a:t>
            </a:r>
            <a:r>
              <a:rPr lang="en-US" sz="2200" b="1" dirty="0" smtClean="0">
                <a:latin typeface="Arial" panose="020B0604020202020204" pitchFamily="34" charset="0"/>
                <a:cs typeface="Arial" panose="020B0604020202020204" pitchFamily="34" charset="0"/>
              </a:rPr>
              <a:t>     </a:t>
            </a:r>
          </a:p>
          <a:p>
            <a:pPr marL="457200" indent="-457200">
              <a:buAutoNum type="arabicPeriod" startAt="2"/>
            </a:pPr>
            <a:r>
              <a:rPr lang="en-US" sz="2200" b="1" dirty="0" smtClean="0">
                <a:latin typeface="Arial" panose="020B0604020202020204" pitchFamily="34" charset="0"/>
                <a:cs typeface="Arial" panose="020B0604020202020204" pitchFamily="34" charset="0"/>
              </a:rPr>
              <a:t>Distribute the correct response randomly among option positions</a:t>
            </a:r>
          </a:p>
          <a:p>
            <a:endParaRPr lang="en-US" sz="2200" b="1" dirty="0" smtClean="0">
              <a:latin typeface="Arial" panose="020B0604020202020204" pitchFamily="34" charset="0"/>
              <a:cs typeface="Arial" panose="020B0604020202020204" pitchFamily="34" charset="0"/>
            </a:endParaRPr>
          </a:p>
          <a:p>
            <a:r>
              <a:rPr lang="en-US" sz="2200" b="1" dirty="0" smtClean="0">
                <a:latin typeface="Arial" panose="020B0604020202020204" pitchFamily="34" charset="0"/>
                <a:cs typeface="Arial" panose="020B0604020202020204" pitchFamily="34" charset="0"/>
              </a:rPr>
              <a:t>3.  Make the distractors plausible and equivalent in structure and length</a:t>
            </a:r>
          </a:p>
          <a:p>
            <a:endParaRPr lang="en-US" sz="2200" b="1" dirty="0" smtClean="0">
              <a:latin typeface="Arial" panose="020B0604020202020204" pitchFamily="34" charset="0"/>
              <a:cs typeface="Arial" panose="020B0604020202020204" pitchFamily="34" charset="0"/>
            </a:endParaRPr>
          </a:p>
          <a:p>
            <a:r>
              <a:rPr lang="en-US" sz="2200" b="1" dirty="0" smtClean="0">
                <a:latin typeface="Arial" panose="020B0604020202020204" pitchFamily="34" charset="0"/>
                <a:cs typeface="Arial" panose="020B0604020202020204" pitchFamily="34" charset="0"/>
              </a:rPr>
              <a:t>4.  Make sure that the correct option is not always the longest one</a:t>
            </a:r>
          </a:p>
          <a:p>
            <a:endParaRPr lang="en-US" sz="2200" b="1" dirty="0" smtClean="0">
              <a:latin typeface="Arial" panose="020B0604020202020204" pitchFamily="34" charset="0"/>
              <a:cs typeface="Arial" panose="020B0604020202020204" pitchFamily="34" charset="0"/>
            </a:endParaRPr>
          </a:p>
          <a:p>
            <a:pPr marL="457200" indent="-457200">
              <a:buAutoNum type="arabicPeriod" startAt="5"/>
            </a:pPr>
            <a:r>
              <a:rPr lang="en-US" sz="2200" b="1" dirty="0" smtClean="0">
                <a:latin typeface="Arial" panose="020B0604020202020204" pitchFamily="34" charset="0"/>
                <a:cs typeface="Arial" panose="020B0604020202020204" pitchFamily="34" charset="0"/>
              </a:rPr>
              <a:t>Avoid the options like ‘all of the above’, ‘none of the above’ ‘always’ and ‘never’.</a:t>
            </a:r>
          </a:p>
          <a:p>
            <a:pPr marL="457200" indent="-457200"/>
            <a:endParaRPr lang="en-US" sz="2200" b="1" dirty="0" smtClean="0">
              <a:latin typeface="Arial" panose="020B0604020202020204" pitchFamily="34" charset="0"/>
              <a:cs typeface="Arial" panose="020B0604020202020204" pitchFamily="34" charset="0"/>
            </a:endParaRPr>
          </a:p>
          <a:p>
            <a:r>
              <a:rPr lang="en-US" sz="2200" b="1" dirty="0" smtClean="0">
                <a:latin typeface="Arial" panose="020B0604020202020204" pitchFamily="34" charset="0"/>
                <a:cs typeface="Arial" panose="020B0604020202020204" pitchFamily="34" charset="0"/>
              </a:rPr>
              <a:t>6.  </a:t>
            </a:r>
            <a:r>
              <a:rPr lang="en-US" sz="2200" b="1" dirty="0">
                <a:latin typeface="Arial" panose="020B0604020202020204" pitchFamily="34" charset="0"/>
                <a:cs typeface="Arial" panose="020B0604020202020204" pitchFamily="34" charset="0"/>
              </a:rPr>
              <a:t>Avoid ‘negatives’ in the stem and more importantly ‘double negatives’</a:t>
            </a:r>
          </a:p>
          <a:p>
            <a:r>
              <a:rPr lang="en-US" sz="2200" b="1" dirty="0">
                <a:latin typeface="Arial" panose="020B0604020202020204" pitchFamily="34" charset="0"/>
                <a:cs typeface="Arial" panose="020B0604020202020204" pitchFamily="34" charset="0"/>
              </a:rPr>
              <a:t>      (</a:t>
            </a:r>
            <a:r>
              <a:rPr lang="en-US" sz="2200" b="1" dirty="0" err="1">
                <a:latin typeface="Arial" panose="020B0604020202020204" pitchFamily="34" charset="0"/>
                <a:cs typeface="Arial" panose="020B0604020202020204" pitchFamily="34" charset="0"/>
              </a:rPr>
              <a:t>Eg</a:t>
            </a:r>
            <a:r>
              <a:rPr lang="en-US" sz="2200" b="1" dirty="0">
                <a:latin typeface="Arial" panose="020B0604020202020204" pitchFamily="34" charset="0"/>
                <a:cs typeface="Arial" panose="020B0604020202020204" pitchFamily="34" charset="0"/>
              </a:rPr>
              <a:t>: which of the following is </a:t>
            </a:r>
            <a:r>
              <a:rPr lang="en-US" sz="2200" b="1" u="sng" dirty="0">
                <a:solidFill>
                  <a:srgbClr val="FF0000"/>
                </a:solidFill>
                <a:latin typeface="Arial" panose="020B0604020202020204" pitchFamily="34" charset="0"/>
                <a:cs typeface="Arial" panose="020B0604020202020204" pitchFamily="34" charset="0"/>
              </a:rPr>
              <a:t>not incorrect </a:t>
            </a:r>
            <a:r>
              <a:rPr lang="en-US" sz="2200" b="1" dirty="0">
                <a:latin typeface="Arial" panose="020B0604020202020204" pitchFamily="34" charset="0"/>
                <a:cs typeface="Arial" panose="020B0604020202020204" pitchFamily="34" charset="0"/>
              </a:rPr>
              <a:t>?)</a:t>
            </a:r>
          </a:p>
          <a:p>
            <a:endParaRPr lang="en-US" sz="2200" b="1"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xmlns="" val="3108419332"/>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41270" y="361244"/>
            <a:ext cx="11591085" cy="6093976"/>
          </a:xfrm>
          <a:prstGeom prst="rect">
            <a:avLst/>
          </a:prstGeom>
        </p:spPr>
        <p:txBody>
          <a:bodyPr wrap="square">
            <a:spAutoFit/>
          </a:bodyPr>
          <a:lstStyle/>
          <a:p>
            <a:pPr marL="457200" indent="-457200">
              <a:buAutoNum type="arabicPeriod" startAt="7"/>
            </a:pPr>
            <a:r>
              <a:rPr lang="en-US" sz="2000" b="1" dirty="0" smtClean="0">
                <a:latin typeface="Arial" panose="020B0604020202020204" pitchFamily="34" charset="0"/>
                <a:cs typeface="Arial" panose="020B0604020202020204" pitchFamily="34" charset="0"/>
              </a:rPr>
              <a:t>Consider </a:t>
            </a:r>
            <a:r>
              <a:rPr lang="en-US" sz="2000" b="1" dirty="0">
                <a:latin typeface="Arial" panose="020B0604020202020204" pitchFamily="34" charset="0"/>
                <a:cs typeface="Arial" panose="020B0604020202020204" pitchFamily="34" charset="0"/>
              </a:rPr>
              <a:t>presenting a short paragraph, chart or data table followed by  </a:t>
            </a:r>
            <a:r>
              <a:rPr lang="en-US" sz="2000" b="1" dirty="0" smtClean="0">
                <a:latin typeface="Arial" panose="020B0604020202020204" pitchFamily="34" charset="0"/>
                <a:cs typeface="Arial" panose="020B0604020202020204" pitchFamily="34" charset="0"/>
              </a:rPr>
              <a:t>several </a:t>
            </a:r>
            <a:r>
              <a:rPr lang="en-US" sz="2000" b="1" dirty="0">
                <a:latin typeface="Arial" panose="020B0604020202020204" pitchFamily="34" charset="0"/>
                <a:cs typeface="Arial" panose="020B0604020202020204" pitchFamily="34" charset="0"/>
              </a:rPr>
              <a:t>test items </a:t>
            </a:r>
            <a:endParaRPr lang="en-US" sz="2000" b="1" dirty="0" smtClean="0">
              <a:latin typeface="Arial" panose="020B0604020202020204" pitchFamily="34" charset="0"/>
              <a:cs typeface="Arial" panose="020B0604020202020204" pitchFamily="34" charset="0"/>
            </a:endParaRPr>
          </a:p>
          <a:p>
            <a:pPr marL="457200" indent="-457200"/>
            <a:r>
              <a:rPr lang="en-US" sz="2000" b="1" dirty="0" smtClean="0">
                <a:latin typeface="Arial" panose="020B0604020202020204" pitchFamily="34" charset="0"/>
                <a:cs typeface="Arial" panose="020B0604020202020204" pitchFamily="34" charset="0"/>
              </a:rPr>
              <a:t>       related </a:t>
            </a:r>
            <a:r>
              <a:rPr lang="en-US" sz="2000" b="1" dirty="0">
                <a:latin typeface="Arial" panose="020B0604020202020204" pitchFamily="34" charset="0"/>
                <a:cs typeface="Arial" panose="020B0604020202020204" pitchFamily="34" charset="0"/>
              </a:rPr>
              <a:t>to it. In this way </a:t>
            </a:r>
            <a:r>
              <a:rPr lang="en-US" sz="2000" b="1" dirty="0">
                <a:solidFill>
                  <a:srgbClr val="FF0000"/>
                </a:solidFill>
                <a:latin typeface="Arial" panose="020B0604020202020204" pitchFamily="34" charset="0"/>
                <a:cs typeface="Arial" panose="020B0604020202020204" pitchFamily="34" charset="0"/>
              </a:rPr>
              <a:t>assessment at higher </a:t>
            </a:r>
            <a:r>
              <a:rPr lang="en-US" sz="2000" b="1" dirty="0" smtClean="0">
                <a:solidFill>
                  <a:srgbClr val="FF0000"/>
                </a:solidFill>
                <a:latin typeface="Arial" panose="020B0604020202020204" pitchFamily="34" charset="0"/>
                <a:cs typeface="Arial" panose="020B0604020202020204" pitchFamily="34" charset="0"/>
              </a:rPr>
              <a:t> cognitive </a:t>
            </a:r>
            <a:r>
              <a:rPr lang="en-US" sz="2000" b="1" dirty="0">
                <a:solidFill>
                  <a:srgbClr val="FF0000"/>
                </a:solidFill>
                <a:latin typeface="Arial" panose="020B0604020202020204" pitchFamily="34" charset="0"/>
                <a:cs typeface="Arial" panose="020B0604020202020204" pitchFamily="34" charset="0"/>
              </a:rPr>
              <a:t>levels is possible</a:t>
            </a:r>
            <a:r>
              <a:rPr lang="en-US" sz="2000" b="1" dirty="0" smtClean="0">
                <a:solidFill>
                  <a:srgbClr val="FF0000"/>
                </a:solidFill>
                <a:latin typeface="Arial" panose="020B0604020202020204" pitchFamily="34" charset="0"/>
                <a:cs typeface="Arial" panose="020B0604020202020204" pitchFamily="34" charset="0"/>
              </a:rPr>
              <a:t>.</a:t>
            </a:r>
          </a:p>
          <a:p>
            <a:endParaRPr lang="en-US" sz="2000" b="1" dirty="0">
              <a:solidFill>
                <a:srgbClr val="FF0000"/>
              </a:solidFill>
              <a:latin typeface="Arial" panose="020B0604020202020204" pitchFamily="34" charset="0"/>
              <a:cs typeface="Arial" panose="020B0604020202020204" pitchFamily="34" charset="0"/>
            </a:endParaRPr>
          </a:p>
          <a:p>
            <a:r>
              <a:rPr lang="en-US" sz="2000" b="1" dirty="0">
                <a:latin typeface="Arial" panose="020B0604020202020204" pitchFamily="34" charset="0"/>
                <a:cs typeface="Arial" panose="020B0604020202020204" pitchFamily="34" charset="0"/>
              </a:rPr>
              <a:t>8.  MCQ can be set at different cognitive levels like remember, understand,  </a:t>
            </a:r>
          </a:p>
          <a:p>
            <a:r>
              <a:rPr lang="en-US" sz="2000" b="1" dirty="0">
                <a:latin typeface="Arial" panose="020B0604020202020204" pitchFamily="34" charset="0"/>
                <a:cs typeface="Arial" panose="020B0604020202020204" pitchFamily="34" charset="0"/>
              </a:rPr>
              <a:t>     apply, </a:t>
            </a:r>
            <a:r>
              <a:rPr lang="en-US" sz="2000" b="1" dirty="0" err="1">
                <a:latin typeface="Arial" panose="020B0604020202020204" pitchFamily="34" charset="0"/>
                <a:cs typeface="Arial" panose="020B0604020202020204" pitchFamily="34" charset="0"/>
              </a:rPr>
              <a:t>analyse</a:t>
            </a:r>
            <a:r>
              <a:rPr lang="en-US" sz="2000" b="1" dirty="0">
                <a:latin typeface="Arial" panose="020B0604020202020204" pitchFamily="34" charset="0"/>
                <a:cs typeface="Arial" panose="020B0604020202020204" pitchFamily="34" charset="0"/>
              </a:rPr>
              <a:t> </a:t>
            </a:r>
            <a:r>
              <a:rPr lang="en-US" sz="2000" b="1" dirty="0" smtClean="0">
                <a:latin typeface="Arial" panose="020B0604020202020204" pitchFamily="34" charset="0"/>
                <a:cs typeface="Arial" panose="020B0604020202020204" pitchFamily="34" charset="0"/>
              </a:rPr>
              <a:t>(</a:t>
            </a:r>
            <a:r>
              <a:rPr lang="en-US" sz="2000" b="1" dirty="0" smtClean="0">
                <a:solidFill>
                  <a:srgbClr val="FF0000"/>
                </a:solidFill>
                <a:latin typeface="Arial" panose="020B0604020202020204" pitchFamily="34" charset="0"/>
                <a:cs typeface="Arial" panose="020B0604020202020204" pitchFamily="34" charset="0"/>
              </a:rPr>
              <a:t>create</a:t>
            </a:r>
            <a:r>
              <a:rPr lang="en-US" sz="2000" b="1" dirty="0">
                <a:solidFill>
                  <a:srgbClr val="FF0000"/>
                </a:solidFill>
                <a:latin typeface="Arial" panose="020B0604020202020204" pitchFamily="34" charset="0"/>
                <a:cs typeface="Arial" panose="020B0604020202020204" pitchFamily="34" charset="0"/>
              </a:rPr>
              <a:t>, evaluate levels may not be possible</a:t>
            </a:r>
            <a:r>
              <a:rPr lang="en-US" sz="2000" b="1" dirty="0" smtClean="0">
                <a:latin typeface="Arial" panose="020B0604020202020204" pitchFamily="34" charset="0"/>
                <a:cs typeface="Arial" panose="020B0604020202020204" pitchFamily="34" charset="0"/>
              </a:rPr>
              <a:t>)</a:t>
            </a:r>
          </a:p>
          <a:p>
            <a:endParaRPr lang="en-US" sz="2000" b="1" dirty="0" smtClean="0">
              <a:latin typeface="Arial" panose="020B0604020202020204" pitchFamily="34" charset="0"/>
              <a:cs typeface="Arial" panose="020B0604020202020204" pitchFamily="34" charset="0"/>
            </a:endParaRPr>
          </a:p>
          <a:p>
            <a:r>
              <a:rPr lang="en-US" sz="2000" b="1" dirty="0"/>
              <a:t>9. </a:t>
            </a:r>
            <a:r>
              <a:rPr lang="en-US" sz="2000" b="1" dirty="0">
                <a:latin typeface="Arial" panose="020B0604020202020204" pitchFamily="34" charset="0"/>
                <a:cs typeface="Arial" panose="020B0604020202020204" pitchFamily="34" charset="0"/>
              </a:rPr>
              <a:t>The questions must be based on the </a:t>
            </a:r>
            <a:r>
              <a:rPr lang="en-US" sz="2000" b="1" dirty="0">
                <a:solidFill>
                  <a:srgbClr val="FF0000"/>
                </a:solidFill>
                <a:latin typeface="Arial" panose="020B0604020202020204" pitchFamily="34" charset="0"/>
                <a:cs typeface="Arial" panose="020B0604020202020204" pitchFamily="34" charset="0"/>
              </a:rPr>
              <a:t>prescribed syllabus</a:t>
            </a:r>
            <a:r>
              <a:rPr lang="en-US" sz="2000" b="1" dirty="0">
                <a:latin typeface="Arial" panose="020B0604020202020204" pitchFamily="34" charset="0"/>
                <a:cs typeface="Arial" panose="020B0604020202020204" pitchFamily="34" charset="0"/>
              </a:rPr>
              <a:t>.</a:t>
            </a:r>
          </a:p>
          <a:p>
            <a:r>
              <a:rPr lang="en-US" sz="2000" b="1" dirty="0">
                <a:latin typeface="Arial" panose="020B0604020202020204" pitchFamily="34" charset="0"/>
                <a:cs typeface="Arial" panose="020B0604020202020204" pitchFamily="34" charset="0"/>
              </a:rPr>
              <a:t> </a:t>
            </a:r>
          </a:p>
          <a:p>
            <a:pPr algn="just">
              <a:lnSpc>
                <a:spcPct val="150000"/>
              </a:lnSpc>
            </a:pPr>
            <a:r>
              <a:rPr lang="en-US" sz="2000" b="1" dirty="0">
                <a:latin typeface="Arial" panose="020B0604020202020204" pitchFamily="34" charset="0"/>
                <a:cs typeface="Arial" panose="020B0604020202020204" pitchFamily="34" charset="0"/>
              </a:rPr>
              <a:t>10. </a:t>
            </a:r>
            <a:r>
              <a:rPr lang="en-US" sz="2000" b="1" dirty="0">
                <a:solidFill>
                  <a:srgbClr val="FF0000"/>
                </a:solidFill>
                <a:latin typeface="Arial" panose="020B0604020202020204" pitchFamily="34" charset="0"/>
                <a:cs typeface="Arial" panose="020B0604020202020204" pitchFamily="34" charset="0"/>
              </a:rPr>
              <a:t>Guideline for preparing the Key of the Questions</a:t>
            </a:r>
            <a:r>
              <a:rPr lang="en-US" sz="2000" b="1" dirty="0">
                <a:latin typeface="Arial" panose="020B0604020202020204" pitchFamily="34" charset="0"/>
                <a:cs typeface="Arial" panose="020B0604020202020204" pitchFamily="34" charset="0"/>
              </a:rPr>
              <a:t>:</a:t>
            </a:r>
            <a:r>
              <a:rPr lang="en-US" sz="2000" dirty="0">
                <a:latin typeface="Arial" panose="020B0604020202020204" pitchFamily="34" charset="0"/>
                <a:cs typeface="Arial" panose="020B0604020202020204" pitchFamily="34" charset="0"/>
              </a:rPr>
              <a:t>  </a:t>
            </a:r>
            <a:r>
              <a:rPr lang="en-US" sz="2000" b="1" dirty="0">
                <a:latin typeface="Arial" panose="020B0604020202020204" pitchFamily="34" charset="0"/>
                <a:cs typeface="Arial" panose="020B0604020202020204" pitchFamily="34" charset="0"/>
              </a:rPr>
              <a:t>While preparing the key, </a:t>
            </a:r>
            <a:endParaRPr lang="en-US" sz="2000" dirty="0">
              <a:latin typeface="Arial" panose="020B0604020202020204" pitchFamily="34" charset="0"/>
              <a:cs typeface="Arial" panose="020B0604020202020204" pitchFamily="34" charset="0"/>
            </a:endParaRPr>
          </a:p>
          <a:p>
            <a:pPr algn="just">
              <a:lnSpc>
                <a:spcPct val="150000"/>
              </a:lnSpc>
            </a:pPr>
            <a:r>
              <a:rPr lang="en-US" sz="2000" b="1" dirty="0">
                <a:latin typeface="Arial" panose="020B0604020202020204" pitchFamily="34" charset="0"/>
                <a:cs typeface="Arial" panose="020B0604020202020204" pitchFamily="34" charset="0"/>
              </a:rPr>
              <a:t>      the solutions to the problems must be worked out in detail step by step by the </a:t>
            </a:r>
            <a:endParaRPr lang="en-US" sz="2000" dirty="0">
              <a:latin typeface="Arial" panose="020B0604020202020204" pitchFamily="34" charset="0"/>
              <a:cs typeface="Arial" panose="020B0604020202020204" pitchFamily="34" charset="0"/>
            </a:endParaRPr>
          </a:p>
          <a:p>
            <a:pPr algn="just">
              <a:lnSpc>
                <a:spcPct val="150000"/>
              </a:lnSpc>
            </a:pPr>
            <a:r>
              <a:rPr lang="en-US" sz="2000" b="1" dirty="0">
                <a:latin typeface="Arial" panose="020B0604020202020204" pitchFamily="34" charset="0"/>
                <a:cs typeface="Arial" panose="020B0604020202020204" pitchFamily="34" charset="0"/>
              </a:rPr>
              <a:t>      author of the </a:t>
            </a:r>
            <a:r>
              <a:rPr lang="en-US" sz="2000" b="1" dirty="0" smtClean="0">
                <a:latin typeface="Arial" panose="020B0604020202020204" pitchFamily="34" charset="0"/>
                <a:cs typeface="Arial" panose="020B0604020202020204" pitchFamily="34" charset="0"/>
              </a:rPr>
              <a:t>questions. Regarding </a:t>
            </a:r>
            <a:r>
              <a:rPr lang="en-US" sz="2000" b="1" dirty="0">
                <a:latin typeface="Arial" panose="020B0604020202020204" pitchFamily="34" charset="0"/>
                <a:cs typeface="Arial" panose="020B0604020202020204" pitchFamily="34" charset="0"/>
              </a:rPr>
              <a:t>other theory questions, standard </a:t>
            </a:r>
            <a:r>
              <a:rPr lang="en-US" sz="2000" b="1" dirty="0" smtClean="0">
                <a:latin typeface="Arial" panose="020B0604020202020204" pitchFamily="34" charset="0"/>
                <a:cs typeface="Arial" panose="020B0604020202020204" pitchFamily="34" charset="0"/>
              </a:rPr>
              <a:t>references</a:t>
            </a:r>
          </a:p>
          <a:p>
            <a:pPr algn="just">
              <a:lnSpc>
                <a:spcPct val="150000"/>
              </a:lnSpc>
            </a:pPr>
            <a:r>
              <a:rPr lang="en-US" sz="2000" b="1" dirty="0" smtClean="0">
                <a:latin typeface="Arial" panose="020B0604020202020204" pitchFamily="34" charset="0"/>
                <a:cs typeface="Arial" panose="020B0604020202020204" pitchFamily="34" charset="0"/>
              </a:rPr>
              <a:t>     </a:t>
            </a:r>
            <a:r>
              <a:rPr lang="en-US" sz="2000" b="1" dirty="0">
                <a:latin typeface="Arial" panose="020B0604020202020204" pitchFamily="34" charset="0"/>
                <a:cs typeface="Arial" panose="020B0604020202020204" pitchFamily="34" charset="0"/>
              </a:rPr>
              <a:t> (more than </a:t>
            </a:r>
            <a:r>
              <a:rPr lang="en-US" sz="2000" b="1" dirty="0" smtClean="0">
                <a:latin typeface="Arial" panose="020B0604020202020204" pitchFamily="34" charset="0"/>
                <a:cs typeface="Arial" panose="020B0604020202020204" pitchFamily="34" charset="0"/>
              </a:rPr>
              <a:t>one) </a:t>
            </a:r>
            <a:r>
              <a:rPr lang="en-US" sz="2000" b="1" dirty="0">
                <a:latin typeface="Arial" panose="020B0604020202020204" pitchFamily="34" charset="0"/>
                <a:cs typeface="Arial" panose="020B0604020202020204" pitchFamily="34" charset="0"/>
              </a:rPr>
              <a:t>must be given question wise, as the source of the correct option, </a:t>
            </a:r>
            <a:endParaRPr lang="en-US" sz="2000" dirty="0">
              <a:latin typeface="Arial" panose="020B0604020202020204" pitchFamily="34" charset="0"/>
              <a:cs typeface="Arial" panose="020B0604020202020204" pitchFamily="34" charset="0"/>
            </a:endParaRPr>
          </a:p>
          <a:p>
            <a:pPr algn="just">
              <a:lnSpc>
                <a:spcPct val="150000"/>
              </a:lnSpc>
            </a:pPr>
            <a:r>
              <a:rPr lang="en-US" sz="2000" b="1" dirty="0">
                <a:latin typeface="Arial" panose="020B0604020202020204" pitchFamily="34" charset="0"/>
                <a:cs typeface="Arial" panose="020B0604020202020204" pitchFamily="34" charset="0"/>
              </a:rPr>
              <a:t>      in detail with authors, title of the book, edition, place of publication, year, page </a:t>
            </a:r>
            <a:endParaRPr lang="en-US" sz="2000" dirty="0">
              <a:latin typeface="Arial" panose="020B0604020202020204" pitchFamily="34" charset="0"/>
              <a:cs typeface="Arial" panose="020B0604020202020204" pitchFamily="34" charset="0"/>
            </a:endParaRPr>
          </a:p>
          <a:p>
            <a:pPr algn="just">
              <a:lnSpc>
                <a:spcPct val="150000"/>
              </a:lnSpc>
            </a:pPr>
            <a:r>
              <a:rPr lang="en-US" sz="2000" b="1" dirty="0">
                <a:latin typeface="Arial" panose="020B0604020202020204" pitchFamily="34" charset="0"/>
                <a:cs typeface="Arial" panose="020B0604020202020204" pitchFamily="34" charset="0"/>
              </a:rPr>
              <a:t>      numbers</a:t>
            </a:r>
            <a:r>
              <a:rPr lang="en-US" sz="2000" dirty="0">
                <a:latin typeface="Arial" panose="020B0604020202020204" pitchFamily="34" charset="0"/>
                <a:cs typeface="Arial" panose="020B0604020202020204" pitchFamily="34" charset="0"/>
              </a:rPr>
              <a:t>.</a:t>
            </a:r>
          </a:p>
          <a:p>
            <a:pPr algn="just">
              <a:lnSpc>
                <a:spcPct val="150000"/>
              </a:lnSpc>
            </a:pPr>
            <a:endParaRPr lang="en-US" sz="2000" dirty="0">
              <a:latin typeface="Arial" panose="020B0604020202020204" pitchFamily="34" charset="0"/>
              <a:cs typeface="Arial" panose="020B0604020202020204" pitchFamily="34" charset="0"/>
            </a:endParaRPr>
          </a:p>
          <a:p>
            <a:endParaRPr lang="en-US" sz="2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xmlns="" val="2445888815"/>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58233" y="295564"/>
            <a:ext cx="11749039" cy="5632311"/>
          </a:xfrm>
          <a:prstGeom prst="rect">
            <a:avLst/>
          </a:prstGeom>
          <a:noFill/>
          <a:ln>
            <a:solidFill>
              <a:schemeClr val="bg2"/>
            </a:solidFill>
          </a:ln>
        </p:spPr>
        <p:txBody>
          <a:bodyPr wrap="square" rtlCol="0">
            <a:spAutoFit/>
          </a:bodyPr>
          <a:lstStyle/>
          <a:p>
            <a:pPr algn="ctr"/>
            <a:r>
              <a:rPr lang="en-US" sz="2000" b="1" dirty="0" smtClean="0">
                <a:solidFill>
                  <a:srgbClr val="C00000"/>
                </a:solidFill>
                <a:latin typeface="Arial" panose="020B0604020202020204" pitchFamily="34" charset="0"/>
                <a:cs typeface="Arial" panose="020B0604020202020204" pitchFamily="34" charset="0"/>
              </a:rPr>
              <a:t>Multiple Choice Questions at different Cognitive Levels</a:t>
            </a:r>
          </a:p>
          <a:p>
            <a:pPr algn="ctr"/>
            <a:endParaRPr lang="en-US" sz="2000" b="1" dirty="0" smtClean="0">
              <a:solidFill>
                <a:srgbClr val="C00000"/>
              </a:solidFill>
              <a:latin typeface="Arial" panose="020B0604020202020204" pitchFamily="34" charset="0"/>
              <a:cs typeface="Arial" panose="020B0604020202020204" pitchFamily="34" charset="0"/>
            </a:endParaRPr>
          </a:p>
          <a:p>
            <a:pPr marL="457200" indent="-457200">
              <a:buAutoNum type="arabicPeriod"/>
            </a:pPr>
            <a:r>
              <a:rPr lang="en-US" sz="2000" b="1" u="sng" dirty="0" smtClean="0">
                <a:latin typeface="Arial" panose="020B0604020202020204" pitchFamily="34" charset="0"/>
                <a:cs typeface="Arial" panose="020B0604020202020204" pitchFamily="34" charset="0"/>
              </a:rPr>
              <a:t>Remember Level</a:t>
            </a:r>
            <a:r>
              <a:rPr lang="en-US" sz="2000" b="1" dirty="0" smtClean="0">
                <a:latin typeface="Arial" panose="020B0604020202020204" pitchFamily="34" charset="0"/>
                <a:cs typeface="Arial" panose="020B0604020202020204" pitchFamily="34" charset="0"/>
              </a:rPr>
              <a:t>: Ask a factual question that has a unique answer</a:t>
            </a:r>
          </a:p>
          <a:p>
            <a:endParaRPr lang="en-US" sz="2000" b="1" dirty="0" smtClean="0">
              <a:latin typeface="Arial" panose="020B0604020202020204" pitchFamily="34" charset="0"/>
              <a:cs typeface="Arial" panose="020B0604020202020204" pitchFamily="34" charset="0"/>
            </a:endParaRPr>
          </a:p>
          <a:p>
            <a:pPr algn="just"/>
            <a:r>
              <a:rPr lang="en-US" sz="2000" b="1" dirty="0" smtClean="0">
                <a:latin typeface="Arial" panose="020B0604020202020204" pitchFamily="34" charset="0"/>
                <a:cs typeface="Arial" panose="020B0604020202020204" pitchFamily="34" charset="0"/>
              </a:rPr>
              <a:t>2. </a:t>
            </a:r>
            <a:r>
              <a:rPr lang="en-US" sz="2000" b="1" u="sng" dirty="0" smtClean="0">
                <a:latin typeface="Arial" panose="020B0604020202020204" pitchFamily="34" charset="0"/>
                <a:cs typeface="Arial" panose="020B0604020202020204" pitchFamily="34" charset="0"/>
              </a:rPr>
              <a:t>Understand Level</a:t>
            </a:r>
            <a:r>
              <a:rPr lang="en-US" sz="2000" b="1" dirty="0" smtClean="0">
                <a:latin typeface="Arial" panose="020B0604020202020204" pitchFamily="34" charset="0"/>
                <a:cs typeface="Arial" panose="020B0604020202020204" pitchFamily="34" charset="0"/>
              </a:rPr>
              <a:t>: Present alternative statements of a theorem, or alternative interpretations </a:t>
            </a:r>
          </a:p>
          <a:p>
            <a:pPr algn="just"/>
            <a:r>
              <a:rPr lang="en-US" sz="2000" b="1" dirty="0" smtClean="0">
                <a:latin typeface="Arial" panose="020B0604020202020204" pitchFamily="34" charset="0"/>
                <a:cs typeface="Arial" panose="020B0604020202020204" pitchFamily="34" charset="0"/>
              </a:rPr>
              <a:t>    of an observation or experimental outcome or alternative illustrations of a concept or theory </a:t>
            </a:r>
          </a:p>
          <a:p>
            <a:pPr algn="just"/>
            <a:r>
              <a:rPr lang="en-US" sz="2000" b="1" dirty="0" smtClean="0">
                <a:latin typeface="Arial" panose="020B0604020202020204" pitchFamily="34" charset="0"/>
                <a:cs typeface="Arial" panose="020B0604020202020204" pitchFamily="34" charset="0"/>
              </a:rPr>
              <a:t>    as options.</a:t>
            </a:r>
          </a:p>
          <a:p>
            <a:r>
              <a:rPr lang="en-US" sz="2000" b="1" dirty="0" smtClean="0">
                <a:latin typeface="Arial" panose="020B0604020202020204" pitchFamily="34" charset="0"/>
                <a:cs typeface="Arial" panose="020B0604020202020204" pitchFamily="34" charset="0"/>
              </a:rPr>
              <a:t>3. </a:t>
            </a:r>
            <a:r>
              <a:rPr lang="en-US" sz="2000" b="1" u="sng" dirty="0" smtClean="0">
                <a:latin typeface="Arial" panose="020B0604020202020204" pitchFamily="34" charset="0"/>
                <a:cs typeface="Arial" panose="020B0604020202020204" pitchFamily="34" charset="0"/>
              </a:rPr>
              <a:t>Apply Level</a:t>
            </a:r>
            <a:r>
              <a:rPr lang="en-US" sz="2000" b="1" dirty="0" smtClean="0">
                <a:latin typeface="Arial" panose="020B0604020202020204" pitchFamily="34" charset="0"/>
                <a:cs typeface="Arial" panose="020B0604020202020204" pitchFamily="34" charset="0"/>
              </a:rPr>
              <a:t>: State a problem and alternative solutions as options. </a:t>
            </a:r>
          </a:p>
          <a:p>
            <a:endParaRPr lang="en-US" sz="2000" b="1" dirty="0" smtClean="0">
              <a:latin typeface="Arial" panose="020B0604020202020204" pitchFamily="34" charset="0"/>
              <a:cs typeface="Arial" panose="020B0604020202020204" pitchFamily="34" charset="0"/>
            </a:endParaRPr>
          </a:p>
          <a:p>
            <a:pPr algn="just"/>
            <a:r>
              <a:rPr lang="en-US" sz="2000" b="1" u="sng" dirty="0">
                <a:latin typeface="Arial" panose="020B0604020202020204" pitchFamily="34" charset="0"/>
                <a:cs typeface="Arial" panose="020B0604020202020204" pitchFamily="34" charset="0"/>
              </a:rPr>
              <a:t>4. </a:t>
            </a:r>
            <a:r>
              <a:rPr lang="en-US" sz="2000" b="1" u="sng" dirty="0" err="1">
                <a:latin typeface="Arial" panose="020B0604020202020204" pitchFamily="34" charset="0"/>
                <a:cs typeface="Arial" panose="020B0604020202020204" pitchFamily="34" charset="0"/>
              </a:rPr>
              <a:t>Analyse</a:t>
            </a:r>
            <a:r>
              <a:rPr lang="en-US" sz="2000" b="1" u="sng" dirty="0">
                <a:latin typeface="Arial" panose="020B0604020202020204" pitchFamily="34" charset="0"/>
                <a:cs typeface="Arial" panose="020B0604020202020204" pitchFamily="34" charset="0"/>
              </a:rPr>
              <a:t> Level</a:t>
            </a:r>
            <a:r>
              <a:rPr lang="en-US" sz="2000" b="1" dirty="0">
                <a:latin typeface="Arial" panose="020B0604020202020204" pitchFamily="34" charset="0"/>
                <a:cs typeface="Arial" panose="020B0604020202020204" pitchFamily="34" charset="0"/>
              </a:rPr>
              <a:t>: Describe a system and ask the students to choose the best prediction of its behavior among the different options</a:t>
            </a:r>
            <a:r>
              <a:rPr lang="en-US" sz="2000" b="1" dirty="0" smtClean="0">
                <a:latin typeface="Arial" panose="020B0604020202020204" pitchFamily="34" charset="0"/>
                <a:cs typeface="Arial" panose="020B0604020202020204" pitchFamily="34" charset="0"/>
              </a:rPr>
              <a:t>.</a:t>
            </a:r>
          </a:p>
          <a:p>
            <a:pPr algn="just"/>
            <a:r>
              <a:rPr lang="en-US" sz="2000" b="1" dirty="0" smtClean="0">
                <a:latin typeface="Arial" panose="020B0604020202020204" pitchFamily="34" charset="0"/>
                <a:cs typeface="Arial" panose="020B0604020202020204" pitchFamily="34" charset="0"/>
              </a:rPr>
              <a:t> </a:t>
            </a:r>
            <a:endParaRPr lang="en-US" sz="2000" b="1" dirty="0">
              <a:latin typeface="Arial" panose="020B0604020202020204" pitchFamily="34" charset="0"/>
              <a:cs typeface="Arial" panose="020B0604020202020204" pitchFamily="34" charset="0"/>
            </a:endParaRPr>
          </a:p>
          <a:p>
            <a:pPr algn="just"/>
            <a:r>
              <a:rPr lang="en-US" sz="2000" b="1" dirty="0">
                <a:solidFill>
                  <a:srgbClr val="FF0000"/>
                </a:solidFill>
                <a:latin typeface="Arial" panose="020B0604020202020204" pitchFamily="34" charset="0"/>
                <a:cs typeface="Arial" panose="020B0604020202020204" pitchFamily="34" charset="0"/>
              </a:rPr>
              <a:t>OR</a:t>
            </a:r>
            <a:r>
              <a:rPr lang="en-US" sz="2000" b="1" dirty="0">
                <a:latin typeface="Arial" panose="020B0604020202020204" pitchFamily="34" charset="0"/>
                <a:cs typeface="Arial" panose="020B0604020202020204" pitchFamily="34" charset="0"/>
              </a:rPr>
              <a:t> describe a system’s behavior and ask the students the best diagnosis, interpretation, or inference. </a:t>
            </a:r>
          </a:p>
          <a:p>
            <a:pPr algn="just"/>
            <a:endParaRPr lang="en-US" sz="2000" b="1" dirty="0">
              <a:latin typeface="Arial" panose="020B0604020202020204" pitchFamily="34" charset="0"/>
              <a:cs typeface="Arial" panose="020B0604020202020204" pitchFamily="34" charset="0"/>
            </a:endParaRPr>
          </a:p>
          <a:p>
            <a:pPr algn="just"/>
            <a:r>
              <a:rPr lang="en-US" sz="2000" b="1" dirty="0">
                <a:latin typeface="Arial" panose="020B0604020202020204" pitchFamily="34" charset="0"/>
                <a:cs typeface="Arial" panose="020B0604020202020204" pitchFamily="34" charset="0"/>
              </a:rPr>
              <a:t>(</a:t>
            </a:r>
            <a:r>
              <a:rPr lang="en-US" sz="2000" b="1" dirty="0" err="1">
                <a:latin typeface="Arial" panose="020B0604020202020204" pitchFamily="34" charset="0"/>
                <a:cs typeface="Arial" panose="020B0604020202020204" pitchFamily="34" charset="0"/>
              </a:rPr>
              <a:t>Eg</a:t>
            </a:r>
            <a:r>
              <a:rPr lang="en-US" sz="2000" b="1" dirty="0">
                <a:latin typeface="Arial" panose="020B0604020202020204" pitchFamily="34" charset="0"/>
                <a:cs typeface="Arial" panose="020B0604020202020204" pitchFamily="34" charset="0"/>
              </a:rPr>
              <a:t>: Which of the following outputs or error messages would be returned by this C++ code (show code) a)..b)..c)..d</a:t>
            </a:r>
            <a:r>
              <a:rPr lang="en-US" sz="2000" b="1" dirty="0" smtClean="0">
                <a:latin typeface="Arial" panose="020B0604020202020204" pitchFamily="34" charset="0"/>
                <a:cs typeface="Arial" panose="020B0604020202020204" pitchFamily="34" charset="0"/>
              </a:rPr>
              <a:t>) </a:t>
            </a:r>
            <a:r>
              <a:rPr lang="en-US" sz="2000" b="1" dirty="0">
                <a:solidFill>
                  <a:srgbClr val="FF0000"/>
                </a:solidFill>
                <a:latin typeface="Arial" panose="020B0604020202020204" pitchFamily="34" charset="0"/>
                <a:cs typeface="Arial" panose="020B0604020202020204" pitchFamily="34" charset="0"/>
              </a:rPr>
              <a:t>M.C.Q at analysis level </a:t>
            </a:r>
            <a:r>
              <a:rPr lang="en-US" sz="2000" b="1" dirty="0">
                <a:latin typeface="Arial" panose="020B0604020202020204" pitchFamily="34" charset="0"/>
                <a:cs typeface="Arial" panose="020B0604020202020204" pitchFamily="34" charset="0"/>
              </a:rPr>
              <a:t>can be given using simple case studies.</a:t>
            </a:r>
          </a:p>
          <a:p>
            <a:endParaRPr lang="en-US" sz="2000" b="1"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xmlns="" val="1828791261"/>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0677" y="511197"/>
            <a:ext cx="10961078" cy="6247864"/>
          </a:xfrm>
          <a:prstGeom prst="rect">
            <a:avLst/>
          </a:prstGeom>
        </p:spPr>
        <p:txBody>
          <a:bodyPr wrap="square">
            <a:spAutoFit/>
          </a:bodyPr>
          <a:lstStyle/>
          <a:p>
            <a:pPr algn="ctr"/>
            <a:r>
              <a:rPr lang="en-US" sz="2000" b="1" dirty="0">
                <a:solidFill>
                  <a:srgbClr val="C00000"/>
                </a:solidFill>
                <a:latin typeface="Arial" panose="020B0604020202020204" pitchFamily="34" charset="0"/>
                <a:cs typeface="Arial" panose="020B0604020202020204" pitchFamily="34" charset="0"/>
              </a:rPr>
              <a:t>Types of Multiple Choice </a:t>
            </a:r>
            <a:r>
              <a:rPr lang="en-US" sz="2000" b="1" dirty="0" smtClean="0">
                <a:solidFill>
                  <a:srgbClr val="C00000"/>
                </a:solidFill>
                <a:latin typeface="Arial" panose="020B0604020202020204" pitchFamily="34" charset="0"/>
                <a:cs typeface="Arial" panose="020B0604020202020204" pitchFamily="34" charset="0"/>
              </a:rPr>
              <a:t>Questions</a:t>
            </a:r>
          </a:p>
          <a:p>
            <a:pPr algn="ctr"/>
            <a:endParaRPr lang="en-US" sz="2000" b="1" dirty="0">
              <a:solidFill>
                <a:srgbClr val="C00000"/>
              </a:solidFill>
              <a:latin typeface="Arial" panose="020B0604020202020204" pitchFamily="34" charset="0"/>
              <a:cs typeface="Arial" panose="020B0604020202020204" pitchFamily="34" charset="0"/>
            </a:endParaRPr>
          </a:p>
          <a:p>
            <a:pPr marL="457200" indent="-457200">
              <a:lnSpc>
                <a:spcPct val="150000"/>
              </a:lnSpc>
              <a:buAutoNum type="arabicPeriod"/>
            </a:pPr>
            <a:r>
              <a:rPr lang="en-US" sz="2000" b="1" dirty="0">
                <a:latin typeface="Arial" panose="020B0604020202020204" pitchFamily="34" charset="0"/>
                <a:cs typeface="Arial" panose="020B0604020202020204" pitchFamily="34" charset="0"/>
              </a:rPr>
              <a:t>Four options for the question are given. The options are in about 2- 3 words</a:t>
            </a:r>
            <a:r>
              <a:rPr lang="en-US" sz="2000" b="1" dirty="0" smtClean="0">
                <a:latin typeface="Arial" panose="020B0604020202020204" pitchFamily="34" charset="0"/>
                <a:cs typeface="Arial" panose="020B0604020202020204" pitchFamily="34" charset="0"/>
              </a:rPr>
              <a:t>. </a:t>
            </a:r>
          </a:p>
          <a:p>
            <a:pPr>
              <a:lnSpc>
                <a:spcPct val="150000"/>
              </a:lnSpc>
            </a:pPr>
            <a:r>
              <a:rPr lang="en-US" sz="2000" b="1" dirty="0">
                <a:latin typeface="Arial" panose="020B0604020202020204" pitchFamily="34" charset="0"/>
                <a:cs typeface="Arial" panose="020B0604020202020204" pitchFamily="34" charset="0"/>
              </a:rPr>
              <a:t> </a:t>
            </a:r>
            <a:r>
              <a:rPr lang="en-US" sz="2000" b="1" dirty="0" smtClean="0">
                <a:latin typeface="Arial" panose="020B0604020202020204" pitchFamily="34" charset="0"/>
                <a:cs typeface="Arial" panose="020B0604020202020204" pitchFamily="34" charset="0"/>
              </a:rPr>
              <a:t>     Only </a:t>
            </a:r>
            <a:r>
              <a:rPr lang="en-US" sz="2000" b="1" dirty="0">
                <a:latin typeface="Arial" panose="020B0604020202020204" pitchFamily="34" charset="0"/>
                <a:cs typeface="Arial" panose="020B0604020202020204" pitchFamily="34" charset="0"/>
              </a:rPr>
              <a:t>one option is correct</a:t>
            </a:r>
            <a:r>
              <a:rPr lang="en-US" sz="2000" b="1" dirty="0" smtClean="0">
                <a:latin typeface="Arial" panose="020B0604020202020204" pitchFamily="34" charset="0"/>
                <a:cs typeface="Arial" panose="020B0604020202020204" pitchFamily="34" charset="0"/>
              </a:rPr>
              <a:t>.</a:t>
            </a:r>
          </a:p>
          <a:p>
            <a:pPr>
              <a:lnSpc>
                <a:spcPct val="150000"/>
              </a:lnSpc>
            </a:pPr>
            <a:endParaRPr lang="en-US" sz="2000" b="1" dirty="0" smtClean="0">
              <a:latin typeface="Arial" panose="020B0604020202020204" pitchFamily="34" charset="0"/>
              <a:cs typeface="Arial" panose="020B0604020202020204" pitchFamily="34" charset="0"/>
            </a:endParaRPr>
          </a:p>
          <a:p>
            <a:pPr marL="457200" indent="-457200">
              <a:lnSpc>
                <a:spcPct val="150000"/>
              </a:lnSpc>
              <a:buAutoNum type="arabicPeriod" startAt="2"/>
            </a:pPr>
            <a:r>
              <a:rPr lang="en-US" sz="2000" b="1" dirty="0" smtClean="0">
                <a:latin typeface="Arial" panose="020B0604020202020204" pitchFamily="34" charset="0"/>
                <a:cs typeface="Arial" panose="020B0604020202020204" pitchFamily="34" charset="0"/>
              </a:rPr>
              <a:t>Options </a:t>
            </a:r>
            <a:r>
              <a:rPr lang="en-US" sz="2000" b="1" dirty="0">
                <a:latin typeface="Arial" panose="020B0604020202020204" pitchFamily="34" charset="0"/>
                <a:cs typeface="Arial" panose="020B0604020202020204" pitchFamily="34" charset="0"/>
              </a:rPr>
              <a:t>are in the form of statements. </a:t>
            </a:r>
            <a:endParaRPr lang="en-US" sz="2000" b="1" dirty="0" smtClean="0">
              <a:latin typeface="Arial" panose="020B0604020202020204" pitchFamily="34" charset="0"/>
              <a:cs typeface="Arial" panose="020B0604020202020204" pitchFamily="34" charset="0"/>
            </a:endParaRPr>
          </a:p>
          <a:p>
            <a:pPr>
              <a:lnSpc>
                <a:spcPct val="150000"/>
              </a:lnSpc>
            </a:pPr>
            <a:r>
              <a:rPr lang="en-US" sz="2000" b="1" dirty="0">
                <a:latin typeface="Arial" panose="020B0604020202020204" pitchFamily="34" charset="0"/>
                <a:cs typeface="Arial" panose="020B0604020202020204" pitchFamily="34" charset="0"/>
              </a:rPr>
              <a:t> </a:t>
            </a:r>
            <a:r>
              <a:rPr lang="en-US" sz="2000" b="1" dirty="0" smtClean="0">
                <a:latin typeface="Arial" panose="020B0604020202020204" pitchFamily="34" charset="0"/>
                <a:cs typeface="Arial" panose="020B0604020202020204" pitchFamily="34" charset="0"/>
              </a:rPr>
              <a:t>    The </a:t>
            </a:r>
            <a:r>
              <a:rPr lang="en-US" sz="2000" b="1" dirty="0">
                <a:latin typeface="Arial" panose="020B0604020202020204" pitchFamily="34" charset="0"/>
                <a:cs typeface="Arial" panose="020B0604020202020204" pitchFamily="34" charset="0"/>
              </a:rPr>
              <a:t>question is</a:t>
            </a:r>
            <a:r>
              <a:rPr lang="en-US" sz="2000" b="1" dirty="0" smtClean="0">
                <a:latin typeface="Arial" panose="020B0604020202020204" pitchFamily="34" charset="0"/>
                <a:cs typeface="Arial" panose="020B0604020202020204" pitchFamily="34" charset="0"/>
              </a:rPr>
              <a:t>, ’Which </a:t>
            </a:r>
            <a:r>
              <a:rPr lang="en-US" sz="2000" b="1" dirty="0">
                <a:latin typeface="Arial" panose="020B0604020202020204" pitchFamily="34" charset="0"/>
                <a:cs typeface="Arial" panose="020B0604020202020204" pitchFamily="34" charset="0"/>
              </a:rPr>
              <a:t>one of the </a:t>
            </a:r>
            <a:r>
              <a:rPr lang="en-US" sz="2000" b="1" dirty="0" smtClean="0">
                <a:latin typeface="Arial" panose="020B0604020202020204" pitchFamily="34" charset="0"/>
                <a:cs typeface="Arial" panose="020B0604020202020204" pitchFamily="34" charset="0"/>
              </a:rPr>
              <a:t>following </a:t>
            </a:r>
            <a:r>
              <a:rPr lang="en-US" sz="2000" b="1" dirty="0">
                <a:latin typeface="Arial" panose="020B0604020202020204" pitchFamily="34" charset="0"/>
                <a:cs typeface="Arial" panose="020B0604020202020204" pitchFamily="34" charset="0"/>
              </a:rPr>
              <a:t>statements is correct</a:t>
            </a:r>
            <a:r>
              <a:rPr lang="en-US" sz="2000" b="1" dirty="0" smtClean="0">
                <a:latin typeface="Arial" panose="020B0604020202020204" pitchFamily="34" charset="0"/>
                <a:cs typeface="Arial" panose="020B0604020202020204" pitchFamily="34" charset="0"/>
              </a:rPr>
              <a:t>?’</a:t>
            </a:r>
          </a:p>
          <a:p>
            <a:pPr>
              <a:lnSpc>
                <a:spcPct val="150000"/>
              </a:lnSpc>
            </a:pPr>
            <a:endParaRPr lang="en-US" sz="2000" b="1" dirty="0" smtClean="0">
              <a:latin typeface="Arial" panose="020B0604020202020204" pitchFamily="34" charset="0"/>
              <a:cs typeface="Arial" panose="020B0604020202020204" pitchFamily="34" charset="0"/>
            </a:endParaRPr>
          </a:p>
          <a:p>
            <a:pPr marL="457200" indent="-457200">
              <a:lnSpc>
                <a:spcPct val="150000"/>
              </a:lnSpc>
              <a:buAutoNum type="arabicPeriod" startAt="3"/>
            </a:pPr>
            <a:r>
              <a:rPr lang="en-US" sz="2000" b="1" dirty="0" smtClean="0">
                <a:latin typeface="Arial" panose="020B0604020202020204" pitchFamily="34" charset="0"/>
                <a:cs typeface="Arial" panose="020B0604020202020204" pitchFamily="34" charset="0"/>
              </a:rPr>
              <a:t>Questions </a:t>
            </a:r>
            <a:r>
              <a:rPr lang="en-US" sz="2000" b="1" dirty="0">
                <a:latin typeface="Arial" panose="020B0604020202020204" pitchFamily="34" charset="0"/>
                <a:cs typeface="Arial" panose="020B0604020202020204" pitchFamily="34" charset="0"/>
              </a:rPr>
              <a:t>with more than one correct options. The correct options </a:t>
            </a:r>
            <a:endParaRPr lang="en-US" sz="2000" b="1" dirty="0" smtClean="0">
              <a:latin typeface="Arial" panose="020B0604020202020204" pitchFamily="34" charset="0"/>
              <a:cs typeface="Arial" panose="020B0604020202020204" pitchFamily="34" charset="0"/>
            </a:endParaRPr>
          </a:p>
          <a:p>
            <a:pPr>
              <a:lnSpc>
                <a:spcPct val="150000"/>
              </a:lnSpc>
            </a:pPr>
            <a:r>
              <a:rPr lang="en-US" sz="2000" b="1" dirty="0">
                <a:latin typeface="Arial" panose="020B0604020202020204" pitchFamily="34" charset="0"/>
                <a:cs typeface="Arial" panose="020B0604020202020204" pitchFamily="34" charset="0"/>
              </a:rPr>
              <a:t> </a:t>
            </a:r>
            <a:r>
              <a:rPr lang="en-US" sz="2000" b="1" dirty="0" smtClean="0">
                <a:latin typeface="Arial" panose="020B0604020202020204" pitchFamily="34" charset="0"/>
                <a:cs typeface="Arial" panose="020B0604020202020204" pitchFamily="34" charset="0"/>
              </a:rPr>
              <a:t>     may be </a:t>
            </a:r>
            <a:r>
              <a:rPr lang="en-US" sz="2000" b="1" dirty="0">
                <a:latin typeface="Arial" panose="020B0604020202020204" pitchFamily="34" charset="0"/>
                <a:cs typeface="Arial" panose="020B0604020202020204" pitchFamily="34" charset="0"/>
              </a:rPr>
              <a:t>two or three (</a:t>
            </a:r>
            <a:r>
              <a:rPr lang="en-US" sz="2000" b="1" dirty="0">
                <a:solidFill>
                  <a:srgbClr val="C00000"/>
                </a:solidFill>
                <a:latin typeface="Arial" panose="020B0604020202020204" pitchFamily="34" charset="0"/>
                <a:cs typeface="Arial" panose="020B0604020202020204" pitchFamily="34" charset="0"/>
              </a:rPr>
              <a:t>difficulty level higher</a:t>
            </a:r>
            <a:r>
              <a:rPr lang="en-US" sz="2000" b="1" dirty="0" smtClean="0">
                <a:latin typeface="Arial" panose="020B0604020202020204" pitchFamily="34" charset="0"/>
                <a:cs typeface="Arial" panose="020B0604020202020204" pitchFamily="34" charset="0"/>
              </a:rPr>
              <a:t>).</a:t>
            </a:r>
          </a:p>
          <a:p>
            <a:pPr>
              <a:lnSpc>
                <a:spcPct val="150000"/>
              </a:lnSpc>
            </a:pPr>
            <a:endParaRPr lang="en-US" sz="2000" b="1" dirty="0">
              <a:latin typeface="Arial" panose="020B0604020202020204" pitchFamily="34" charset="0"/>
              <a:cs typeface="Arial" panose="020B0604020202020204" pitchFamily="34" charset="0"/>
            </a:endParaRPr>
          </a:p>
          <a:p>
            <a:pPr>
              <a:lnSpc>
                <a:spcPct val="150000"/>
              </a:lnSpc>
            </a:pPr>
            <a:r>
              <a:rPr lang="en-US" sz="2000" b="1" dirty="0" smtClean="0">
                <a:solidFill>
                  <a:srgbClr val="C00000"/>
                </a:solidFill>
                <a:latin typeface="Arial" panose="020B0604020202020204" pitchFamily="34" charset="0"/>
                <a:cs typeface="Arial" panose="020B0604020202020204" pitchFamily="34" charset="0"/>
              </a:rPr>
              <a:t>     Note</a:t>
            </a:r>
            <a:r>
              <a:rPr lang="en-US" sz="2000" b="1" dirty="0">
                <a:solidFill>
                  <a:srgbClr val="C00000"/>
                </a:solidFill>
                <a:latin typeface="Arial" panose="020B0604020202020204" pitchFamily="34" charset="0"/>
                <a:cs typeface="Arial" panose="020B0604020202020204" pitchFamily="34" charset="0"/>
              </a:rPr>
              <a:t>: MCQ may be set with </a:t>
            </a:r>
            <a:r>
              <a:rPr lang="en-US" sz="2000" b="1" u="sng" dirty="0">
                <a:solidFill>
                  <a:srgbClr val="C00000"/>
                </a:solidFill>
                <a:latin typeface="Arial" panose="020B0604020202020204" pitchFamily="34" charset="0"/>
                <a:cs typeface="Arial" panose="020B0604020202020204" pitchFamily="34" charset="0"/>
              </a:rPr>
              <a:t>different weightages </a:t>
            </a:r>
            <a:r>
              <a:rPr lang="en-US" sz="2000" b="1" dirty="0">
                <a:solidFill>
                  <a:srgbClr val="C00000"/>
                </a:solidFill>
                <a:latin typeface="Arial" panose="020B0604020202020204" pitchFamily="34" charset="0"/>
                <a:cs typeface="Arial" panose="020B0604020202020204" pitchFamily="34" charset="0"/>
              </a:rPr>
              <a:t>of marks depending </a:t>
            </a:r>
            <a:r>
              <a:rPr lang="en-US" sz="2000" b="1" dirty="0" smtClean="0">
                <a:solidFill>
                  <a:srgbClr val="C00000"/>
                </a:solidFill>
                <a:latin typeface="Arial" panose="020B0604020202020204" pitchFamily="34" charset="0"/>
                <a:cs typeface="Arial" panose="020B0604020202020204" pitchFamily="34" charset="0"/>
              </a:rPr>
              <a:t>upon</a:t>
            </a:r>
          </a:p>
          <a:p>
            <a:pPr>
              <a:lnSpc>
                <a:spcPct val="150000"/>
              </a:lnSpc>
            </a:pPr>
            <a:r>
              <a:rPr lang="en-US" sz="2000" b="1" dirty="0">
                <a:solidFill>
                  <a:srgbClr val="C00000"/>
                </a:solidFill>
                <a:latin typeface="Arial" panose="020B0604020202020204" pitchFamily="34" charset="0"/>
                <a:cs typeface="Arial" panose="020B0604020202020204" pitchFamily="34" charset="0"/>
              </a:rPr>
              <a:t> </a:t>
            </a:r>
            <a:r>
              <a:rPr lang="en-US" sz="2000" b="1" dirty="0" smtClean="0">
                <a:solidFill>
                  <a:srgbClr val="C00000"/>
                </a:solidFill>
                <a:latin typeface="Arial" panose="020B0604020202020204" pitchFamily="34" charset="0"/>
                <a:cs typeface="Arial" panose="020B0604020202020204" pitchFamily="34" charset="0"/>
              </a:rPr>
              <a:t>        </a:t>
            </a:r>
            <a:r>
              <a:rPr lang="en-US" sz="2000" b="1" dirty="0">
                <a:solidFill>
                  <a:srgbClr val="C00000"/>
                </a:solidFill>
                <a:latin typeface="Arial" panose="020B0604020202020204" pitchFamily="34" charset="0"/>
                <a:cs typeface="Arial" panose="020B0604020202020204" pitchFamily="34" charset="0"/>
              </a:rPr>
              <a:t>the </a:t>
            </a:r>
            <a:r>
              <a:rPr lang="en-US" sz="2000" b="1" u="sng" dirty="0">
                <a:solidFill>
                  <a:srgbClr val="C00000"/>
                </a:solidFill>
                <a:latin typeface="Arial" panose="020B0604020202020204" pitchFamily="34" charset="0"/>
                <a:cs typeface="Arial" panose="020B0604020202020204" pitchFamily="34" charset="0"/>
              </a:rPr>
              <a:t>cognitive level and difficulty level of testing.</a:t>
            </a:r>
          </a:p>
          <a:p>
            <a:pPr>
              <a:lnSpc>
                <a:spcPct val="150000"/>
              </a:lnSpc>
            </a:pPr>
            <a:endParaRPr lang="en-US" sz="2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xmlns="" val="153533013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65100" y="1349131"/>
            <a:ext cx="11760200" cy="5201424"/>
          </a:xfrm>
          <a:prstGeom prst="rect">
            <a:avLst/>
          </a:prstGeom>
          <a:noFill/>
          <a:ln>
            <a:solidFill>
              <a:schemeClr val="bg2"/>
            </a:solidFill>
          </a:ln>
        </p:spPr>
        <p:txBody>
          <a:bodyPr wrap="square" rtlCol="0">
            <a:spAutoFit/>
          </a:bodyPr>
          <a:lstStyle/>
          <a:p>
            <a:r>
              <a:rPr lang="en-US" sz="2200" b="1" dirty="0" smtClean="0">
                <a:latin typeface="Arial" panose="020B0604020202020204" pitchFamily="34" charset="0"/>
                <a:cs typeface="Arial" panose="020B0604020202020204" pitchFamily="34" charset="0"/>
              </a:rPr>
              <a:t>4. Match the following </a:t>
            </a:r>
            <a:r>
              <a:rPr lang="en-US" sz="2200" b="1" dirty="0" err="1" smtClean="0">
                <a:latin typeface="Arial" panose="020B0604020202020204" pitchFamily="34" charset="0"/>
                <a:cs typeface="Arial" panose="020B0604020202020204" pitchFamily="34" charset="0"/>
              </a:rPr>
              <a:t>type.Eg</a:t>
            </a:r>
            <a:r>
              <a:rPr lang="en-US" sz="2200" b="1" dirty="0" smtClean="0">
                <a:latin typeface="Arial" panose="020B0604020202020204" pitchFamily="34" charset="0"/>
                <a:cs typeface="Arial" panose="020B0604020202020204" pitchFamily="34" charset="0"/>
              </a:rPr>
              <a:t>:</a:t>
            </a:r>
          </a:p>
          <a:p>
            <a:r>
              <a:rPr lang="en-US" sz="2200" b="1" dirty="0">
                <a:latin typeface="Arial" panose="020B0604020202020204" pitchFamily="34" charset="0"/>
                <a:cs typeface="Arial" panose="020B0604020202020204" pitchFamily="34" charset="0"/>
              </a:rPr>
              <a:t> </a:t>
            </a:r>
            <a:r>
              <a:rPr lang="en-US" sz="2200" b="1" dirty="0" smtClean="0">
                <a:latin typeface="Arial" panose="020B0604020202020204" pitchFamily="34" charset="0"/>
                <a:cs typeface="Arial" panose="020B0604020202020204" pitchFamily="34" charset="0"/>
              </a:rPr>
              <a:t>                       </a:t>
            </a:r>
            <a:r>
              <a:rPr lang="en-US" sz="2200" b="1" u="sng" dirty="0" smtClean="0">
                <a:latin typeface="Arial" panose="020B0604020202020204" pitchFamily="34" charset="0"/>
                <a:cs typeface="Arial" panose="020B0604020202020204" pitchFamily="34" charset="0"/>
              </a:rPr>
              <a:t>A </a:t>
            </a:r>
            <a:r>
              <a:rPr lang="en-US" sz="2200" b="1" dirty="0" smtClean="0">
                <a:latin typeface="Arial" panose="020B0604020202020204" pitchFamily="34" charset="0"/>
                <a:cs typeface="Arial" panose="020B0604020202020204" pitchFamily="34" charset="0"/>
              </a:rPr>
              <a:t>                                                               </a:t>
            </a:r>
            <a:r>
              <a:rPr lang="en-US" sz="2200" b="1" u="sng" dirty="0" smtClean="0">
                <a:latin typeface="Arial" panose="020B0604020202020204" pitchFamily="34" charset="0"/>
                <a:cs typeface="Arial" panose="020B0604020202020204" pitchFamily="34" charset="0"/>
              </a:rPr>
              <a:t>B</a:t>
            </a:r>
          </a:p>
          <a:p>
            <a:r>
              <a:rPr lang="en-US" sz="2200" b="1" dirty="0">
                <a:latin typeface="Arial" panose="020B0604020202020204" pitchFamily="34" charset="0"/>
                <a:cs typeface="Arial" panose="020B0604020202020204" pitchFamily="34" charset="0"/>
              </a:rPr>
              <a:t> </a:t>
            </a:r>
            <a:r>
              <a:rPr lang="en-US" sz="2200" b="1" dirty="0" smtClean="0">
                <a:latin typeface="Arial" panose="020B0604020202020204" pitchFamily="34" charset="0"/>
                <a:cs typeface="Arial" panose="020B0604020202020204" pitchFamily="34" charset="0"/>
              </a:rPr>
              <a:t>    </a:t>
            </a:r>
            <a:r>
              <a:rPr lang="en-US" sz="2200" b="1" dirty="0">
                <a:latin typeface="Arial" panose="020B0604020202020204" pitchFamily="34" charset="0"/>
                <a:cs typeface="Arial" panose="020B0604020202020204" pitchFamily="34" charset="0"/>
              </a:rPr>
              <a:t>a</a:t>
            </a:r>
            <a:r>
              <a:rPr lang="en-US" sz="2200" b="1" dirty="0" smtClean="0">
                <a:latin typeface="Arial" panose="020B0604020202020204" pitchFamily="34" charset="0"/>
                <a:cs typeface="Arial" panose="020B0604020202020204" pitchFamily="34" charset="0"/>
              </a:rPr>
              <a:t>) …………………………….                         p) ……………………………….. </a:t>
            </a:r>
          </a:p>
          <a:p>
            <a:r>
              <a:rPr lang="en-US" sz="2200" b="1" dirty="0">
                <a:latin typeface="Arial" panose="020B0604020202020204" pitchFamily="34" charset="0"/>
                <a:cs typeface="Arial" panose="020B0604020202020204" pitchFamily="34" charset="0"/>
              </a:rPr>
              <a:t> </a:t>
            </a:r>
            <a:r>
              <a:rPr lang="en-US" sz="2200" b="1" dirty="0" smtClean="0">
                <a:latin typeface="Arial" panose="020B0604020202020204" pitchFamily="34" charset="0"/>
                <a:cs typeface="Arial" panose="020B0604020202020204" pitchFamily="34" charset="0"/>
              </a:rPr>
              <a:t>    </a:t>
            </a:r>
            <a:r>
              <a:rPr lang="en-US" sz="2200" b="1" dirty="0">
                <a:latin typeface="Arial" panose="020B0604020202020204" pitchFamily="34" charset="0"/>
                <a:cs typeface="Arial" panose="020B0604020202020204" pitchFamily="34" charset="0"/>
              </a:rPr>
              <a:t>b</a:t>
            </a:r>
            <a:r>
              <a:rPr lang="en-US" sz="2200" b="1" dirty="0" smtClean="0">
                <a:latin typeface="Arial" panose="020B0604020202020204" pitchFamily="34" charset="0"/>
                <a:cs typeface="Arial" panose="020B0604020202020204" pitchFamily="34" charset="0"/>
              </a:rPr>
              <a:t>)                                                                  q)</a:t>
            </a:r>
          </a:p>
          <a:p>
            <a:r>
              <a:rPr lang="en-US" sz="2200" b="1" dirty="0">
                <a:latin typeface="Arial" panose="020B0604020202020204" pitchFamily="34" charset="0"/>
                <a:cs typeface="Arial" panose="020B0604020202020204" pitchFamily="34" charset="0"/>
              </a:rPr>
              <a:t> </a:t>
            </a:r>
            <a:r>
              <a:rPr lang="en-US" sz="2200" b="1" dirty="0" smtClean="0">
                <a:latin typeface="Arial" panose="020B0604020202020204" pitchFamily="34" charset="0"/>
                <a:cs typeface="Arial" panose="020B0604020202020204" pitchFamily="34" charset="0"/>
              </a:rPr>
              <a:t>    </a:t>
            </a:r>
            <a:r>
              <a:rPr lang="en-US" sz="2200" b="1" dirty="0">
                <a:latin typeface="Arial" panose="020B0604020202020204" pitchFamily="34" charset="0"/>
                <a:cs typeface="Arial" panose="020B0604020202020204" pitchFamily="34" charset="0"/>
              </a:rPr>
              <a:t>c</a:t>
            </a:r>
            <a:r>
              <a:rPr lang="en-US" sz="2200" b="1" dirty="0" smtClean="0">
                <a:latin typeface="Arial" panose="020B0604020202020204" pitchFamily="34" charset="0"/>
                <a:cs typeface="Arial" panose="020B0604020202020204" pitchFamily="34" charset="0"/>
              </a:rPr>
              <a:t>)                                                                   r)</a:t>
            </a:r>
          </a:p>
          <a:p>
            <a:r>
              <a:rPr lang="en-US" sz="2200" b="1" dirty="0">
                <a:latin typeface="Arial" panose="020B0604020202020204" pitchFamily="34" charset="0"/>
                <a:cs typeface="Arial" panose="020B0604020202020204" pitchFamily="34" charset="0"/>
              </a:rPr>
              <a:t> </a:t>
            </a:r>
            <a:r>
              <a:rPr lang="en-US" sz="2200" b="1" dirty="0" smtClean="0">
                <a:latin typeface="Arial" panose="020B0604020202020204" pitchFamily="34" charset="0"/>
                <a:cs typeface="Arial" panose="020B0604020202020204" pitchFamily="34" charset="0"/>
              </a:rPr>
              <a:t>    d)                                                                  s)</a:t>
            </a:r>
          </a:p>
          <a:p>
            <a:r>
              <a:rPr lang="en-US" sz="2200" b="1" dirty="0">
                <a:latin typeface="Arial" panose="020B0604020202020204" pitchFamily="34" charset="0"/>
                <a:cs typeface="Arial" panose="020B0604020202020204" pitchFamily="34" charset="0"/>
              </a:rPr>
              <a:t> </a:t>
            </a:r>
            <a:r>
              <a:rPr lang="en-US" sz="2200" b="1" dirty="0" smtClean="0">
                <a:latin typeface="Arial" panose="020B0604020202020204" pitchFamily="34" charset="0"/>
                <a:cs typeface="Arial" panose="020B0604020202020204" pitchFamily="34" charset="0"/>
              </a:rPr>
              <a:t>                                                                          t)</a:t>
            </a:r>
          </a:p>
          <a:p>
            <a:r>
              <a:rPr lang="en-US" sz="2200" b="1" dirty="0" smtClean="0">
                <a:latin typeface="Arial" panose="020B0604020202020204" pitchFamily="34" charset="0"/>
                <a:cs typeface="Arial" panose="020B0604020202020204" pitchFamily="34" charset="0"/>
              </a:rPr>
              <a:t> Options:</a:t>
            </a:r>
          </a:p>
          <a:p>
            <a:r>
              <a:rPr lang="en-US" sz="2200" b="1" dirty="0" smtClean="0">
                <a:latin typeface="Arial" panose="020B0604020202020204" pitchFamily="34" charset="0"/>
                <a:cs typeface="Arial" panose="020B0604020202020204" pitchFamily="34" charset="0"/>
              </a:rPr>
              <a:t>       </a:t>
            </a:r>
            <a:r>
              <a:rPr lang="en-US" sz="2200" b="1" dirty="0" smtClean="0">
                <a:solidFill>
                  <a:srgbClr val="C00000"/>
                </a:solidFill>
                <a:latin typeface="Arial" panose="020B0604020202020204" pitchFamily="34" charset="0"/>
                <a:cs typeface="Arial" panose="020B0604020202020204" pitchFamily="34" charset="0"/>
              </a:rPr>
              <a:t>a         b       c        d</a:t>
            </a:r>
          </a:p>
          <a:p>
            <a:pPr marL="514350" indent="-514350">
              <a:buAutoNum type="romanLcParenR"/>
            </a:pPr>
            <a:r>
              <a:rPr lang="en-US" sz="2200" b="1" dirty="0" smtClean="0">
                <a:latin typeface="Arial" panose="020B0604020202020204" pitchFamily="34" charset="0"/>
                <a:cs typeface="Arial" panose="020B0604020202020204" pitchFamily="34" charset="0"/>
              </a:rPr>
              <a:t>q          s       t         r</a:t>
            </a:r>
          </a:p>
          <a:p>
            <a:pPr marL="514350" indent="-514350">
              <a:buAutoNum type="romanLcParenR"/>
            </a:pPr>
            <a:r>
              <a:rPr lang="en-US" sz="2200" b="1" dirty="0" smtClean="0">
                <a:latin typeface="Arial" panose="020B0604020202020204" pitchFamily="34" charset="0"/>
                <a:cs typeface="Arial" panose="020B0604020202020204" pitchFamily="34" charset="0"/>
              </a:rPr>
              <a:t>s          p       q        r</a:t>
            </a:r>
          </a:p>
          <a:p>
            <a:pPr marL="514350" indent="-514350">
              <a:buAutoNum type="romanLcParenR"/>
            </a:pPr>
            <a:r>
              <a:rPr lang="en-US" sz="2200" b="1" dirty="0" smtClean="0">
                <a:latin typeface="Arial" panose="020B0604020202020204" pitchFamily="34" charset="0"/>
                <a:cs typeface="Arial" panose="020B0604020202020204" pitchFamily="34" charset="0"/>
              </a:rPr>
              <a:t>t           r        p       q</a:t>
            </a:r>
          </a:p>
          <a:p>
            <a:pPr marL="514350" indent="-514350">
              <a:buAutoNum type="romanLcParenR"/>
            </a:pPr>
            <a:r>
              <a:rPr lang="en-US" sz="2200" b="1" dirty="0" smtClean="0">
                <a:latin typeface="Arial" panose="020B0604020202020204" pitchFamily="34" charset="0"/>
                <a:cs typeface="Arial" panose="020B0604020202020204" pitchFamily="34" charset="0"/>
              </a:rPr>
              <a:t>r           t        s        p</a:t>
            </a:r>
          </a:p>
          <a:p>
            <a:pPr marL="514350" indent="-514350">
              <a:buAutoNum type="romanLcParenR"/>
            </a:pPr>
            <a:endParaRPr lang="en-US" sz="2200" b="1" dirty="0" smtClean="0">
              <a:latin typeface="Arial" panose="020B0604020202020204" pitchFamily="34" charset="0"/>
              <a:cs typeface="Arial" panose="020B0604020202020204" pitchFamily="34" charset="0"/>
            </a:endParaRPr>
          </a:p>
          <a:p>
            <a:r>
              <a:rPr lang="en-US" sz="2400" b="1" dirty="0">
                <a:latin typeface="Arial" panose="020B0604020202020204" pitchFamily="34" charset="0"/>
                <a:cs typeface="Arial" panose="020B0604020202020204" pitchFamily="34" charset="0"/>
              </a:rPr>
              <a:t> </a:t>
            </a:r>
            <a:r>
              <a:rPr lang="en-US" sz="2400" b="1" dirty="0" smtClean="0">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xmlns="" val="227811646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84727" y="258618"/>
            <a:ext cx="11720945" cy="6208877"/>
          </a:xfrm>
          <a:prstGeom prst="rect">
            <a:avLst/>
          </a:prstGeom>
          <a:noFill/>
          <a:ln>
            <a:solidFill>
              <a:schemeClr val="bg2"/>
            </a:solidFill>
          </a:ln>
        </p:spPr>
        <p:txBody>
          <a:bodyPr wrap="square" rtlCol="0">
            <a:spAutoFit/>
          </a:bodyPr>
          <a:lstStyle/>
          <a:p>
            <a:endParaRPr lang="en-US" sz="2400" b="1" u="sng" dirty="0" smtClean="0">
              <a:solidFill>
                <a:srgbClr val="C00000"/>
              </a:solidFill>
              <a:latin typeface="Arial" panose="020B0604020202020204" pitchFamily="34" charset="0"/>
              <a:cs typeface="Arial" panose="020B0604020202020204" pitchFamily="34" charset="0"/>
            </a:endParaRPr>
          </a:p>
          <a:p>
            <a:r>
              <a:rPr lang="en-US" sz="2200" b="1" u="sng" dirty="0" smtClean="0">
                <a:solidFill>
                  <a:srgbClr val="C00000"/>
                </a:solidFill>
                <a:latin typeface="Arial" panose="020B0604020202020204" pitchFamily="34" charset="0"/>
                <a:cs typeface="Arial" panose="020B0604020202020204" pitchFamily="34" charset="0"/>
              </a:rPr>
              <a:t>Advantages of MCQ: </a:t>
            </a:r>
          </a:p>
          <a:p>
            <a:r>
              <a:rPr lang="en-US" sz="2200" b="1" dirty="0" smtClean="0">
                <a:latin typeface="Arial" panose="020B0604020202020204" pitchFamily="34" charset="0"/>
                <a:cs typeface="Arial" panose="020B0604020202020204" pitchFamily="34" charset="0"/>
              </a:rPr>
              <a:t>1</a:t>
            </a:r>
            <a:r>
              <a:rPr lang="en-US" sz="2200" b="1" u="sng" dirty="0" smtClean="0">
                <a:latin typeface="Arial" panose="020B0604020202020204" pitchFamily="34" charset="0"/>
                <a:cs typeface="Arial" panose="020B0604020202020204" pitchFamily="34" charset="0"/>
              </a:rPr>
              <a:t>.</a:t>
            </a:r>
            <a:r>
              <a:rPr lang="en-US" sz="2200" b="1" dirty="0" smtClean="0">
                <a:latin typeface="Arial" panose="020B0604020202020204" pitchFamily="34" charset="0"/>
                <a:cs typeface="Arial" panose="020B0604020202020204" pitchFamily="34" charset="0"/>
              </a:rPr>
              <a:t>Evaluation of the answers is easy. It is useful especially in large classes. For sessional test or unit test a part of the evaluation may be by MCQ (a Quiz Test) with some weightage.</a:t>
            </a:r>
          </a:p>
          <a:p>
            <a:endParaRPr lang="en-US" sz="2200" b="1" dirty="0" smtClean="0">
              <a:latin typeface="Arial" panose="020B0604020202020204" pitchFamily="34" charset="0"/>
              <a:cs typeface="Arial" panose="020B0604020202020204" pitchFamily="34" charset="0"/>
            </a:endParaRPr>
          </a:p>
          <a:p>
            <a:pPr>
              <a:buFont typeface="Arial" pitchFamily="34" charset="0"/>
              <a:buChar char="•"/>
            </a:pPr>
            <a:r>
              <a:rPr lang="en-US" sz="2200" b="1" dirty="0" smtClean="0">
                <a:latin typeface="Arial" panose="020B0604020202020204" pitchFamily="34" charset="0"/>
                <a:cs typeface="Arial" panose="020B0604020202020204" pitchFamily="34" charset="0"/>
              </a:rPr>
              <a:t>In such a case, </a:t>
            </a:r>
            <a:r>
              <a:rPr lang="en-US" sz="2200" b="1" dirty="0" smtClean="0">
                <a:solidFill>
                  <a:srgbClr val="FF0000"/>
                </a:solidFill>
                <a:latin typeface="Arial" panose="020B0604020202020204" pitchFamily="34" charset="0"/>
                <a:cs typeface="Arial" panose="020B0604020202020204" pitchFamily="34" charset="0"/>
              </a:rPr>
              <a:t>jumbling of questions and even jumbling of options </a:t>
            </a:r>
            <a:r>
              <a:rPr lang="en-US" sz="2200" b="1" dirty="0" smtClean="0">
                <a:latin typeface="Arial" panose="020B0604020202020204" pitchFamily="34" charset="0"/>
                <a:cs typeface="Arial" panose="020B0604020202020204" pitchFamily="34" charset="0"/>
              </a:rPr>
              <a:t>is possible in order to avoid copying.</a:t>
            </a:r>
          </a:p>
          <a:p>
            <a:endParaRPr lang="en-US" sz="2200" b="1" dirty="0" smtClean="0">
              <a:latin typeface="Arial" panose="020B0604020202020204" pitchFamily="34" charset="0"/>
              <a:cs typeface="Arial" panose="020B0604020202020204" pitchFamily="34" charset="0"/>
            </a:endParaRPr>
          </a:p>
          <a:p>
            <a:r>
              <a:rPr lang="en-US" sz="2200" b="1" dirty="0" smtClean="0">
                <a:latin typeface="Arial" panose="020B0604020202020204" pitchFamily="34" charset="0"/>
                <a:cs typeface="Arial" panose="020B0604020202020204" pitchFamily="34" charset="0"/>
              </a:rPr>
              <a:t>2. Online testing and evaluation is possible with MCQ. Time of evaluation is less. Paperless test.</a:t>
            </a:r>
          </a:p>
          <a:p>
            <a:endParaRPr lang="en-US" sz="2200" b="1" dirty="0" smtClean="0">
              <a:latin typeface="Arial" panose="020B0604020202020204" pitchFamily="34" charset="0"/>
              <a:cs typeface="Arial" panose="020B0604020202020204" pitchFamily="34" charset="0"/>
            </a:endParaRPr>
          </a:p>
          <a:p>
            <a:r>
              <a:rPr lang="en-US" sz="2200" b="1" u="sng" dirty="0" smtClean="0">
                <a:solidFill>
                  <a:srgbClr val="C00000"/>
                </a:solidFill>
                <a:latin typeface="Arial" panose="020B0604020202020204" pitchFamily="34" charset="0"/>
                <a:cs typeface="Arial" panose="020B0604020202020204" pitchFamily="34" charset="0"/>
              </a:rPr>
              <a:t>Disadvantages: 1.</a:t>
            </a:r>
            <a:r>
              <a:rPr lang="en-US" sz="2200" b="1" dirty="0" smtClean="0">
                <a:latin typeface="Arial" panose="020B0604020202020204" pitchFamily="34" charset="0"/>
                <a:cs typeface="Arial" panose="020B0604020202020204" pitchFamily="34" charset="0"/>
              </a:rPr>
              <a:t>unless the teacher has expertise and puts in lot of effort and time, MCQ will evaluate the students learning outcome at </a:t>
            </a:r>
            <a:r>
              <a:rPr lang="en-US" sz="2200" b="1" dirty="0" smtClean="0">
                <a:solidFill>
                  <a:srgbClr val="C00000"/>
                </a:solidFill>
                <a:latin typeface="Arial" panose="020B0604020202020204" pitchFamily="34" charset="0"/>
                <a:cs typeface="Arial" panose="020B0604020202020204" pitchFamily="34" charset="0"/>
              </a:rPr>
              <a:t>remember and understand levels only.</a:t>
            </a:r>
          </a:p>
          <a:p>
            <a:r>
              <a:rPr lang="en-US" sz="2200" b="1" dirty="0" smtClean="0">
                <a:solidFill>
                  <a:srgbClr val="C00000"/>
                </a:solidFill>
                <a:latin typeface="Arial" panose="020B0604020202020204" pitchFamily="34" charset="0"/>
                <a:cs typeface="Arial" panose="020B0604020202020204" pitchFamily="34" charset="0"/>
              </a:rPr>
              <a:t> </a:t>
            </a:r>
          </a:p>
          <a:p>
            <a:r>
              <a:rPr lang="en-US" sz="2200" b="1" dirty="0" smtClean="0">
                <a:solidFill>
                  <a:srgbClr val="C00000"/>
                </a:solidFill>
                <a:latin typeface="Arial" panose="020B0604020202020204" pitchFamily="34" charset="0"/>
                <a:cs typeface="Arial" panose="020B0604020202020204" pitchFamily="34" charset="0"/>
              </a:rPr>
              <a:t>2. Difficult to test at Evaluate and Create Levels.</a:t>
            </a:r>
            <a:endParaRPr lang="en-US" sz="2200" b="1" u="sng" dirty="0" smtClean="0">
              <a:solidFill>
                <a:srgbClr val="C00000"/>
              </a:solidFill>
              <a:latin typeface="Arial" panose="020B0604020202020204" pitchFamily="34" charset="0"/>
              <a:cs typeface="Arial" panose="020B0604020202020204" pitchFamily="34" charset="0"/>
            </a:endParaRPr>
          </a:p>
          <a:p>
            <a:endParaRPr lang="en-US" sz="2200" dirty="0" smtClean="0">
              <a:solidFill>
                <a:srgbClr val="C00000"/>
              </a:solidFill>
            </a:endParaRPr>
          </a:p>
        </p:txBody>
      </p:sp>
    </p:spTree>
    <p:extLst>
      <p:ext uri="{BB962C8B-B14F-4D97-AF65-F5344CB8AC3E}">
        <p14:creationId xmlns:p14="http://schemas.microsoft.com/office/powerpoint/2010/main" xmlns="" val="1685038595"/>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05609" y="398033"/>
            <a:ext cx="11435379" cy="5078313"/>
          </a:xfrm>
          <a:prstGeom prst="rect">
            <a:avLst/>
          </a:prstGeom>
        </p:spPr>
        <p:txBody>
          <a:bodyPr wrap="square">
            <a:spAutoFit/>
          </a:bodyPr>
          <a:lstStyle/>
          <a:p>
            <a:pPr algn="ctr">
              <a:lnSpc>
                <a:spcPct val="150000"/>
              </a:lnSpc>
            </a:pPr>
            <a:r>
              <a:rPr lang="en-US" sz="2400" b="1" dirty="0" smtClean="0">
                <a:latin typeface="Arial" panose="020B0604020202020204" pitchFamily="34" charset="0"/>
                <a:cs typeface="Arial" panose="020B0604020202020204" pitchFamily="34" charset="0"/>
              </a:rPr>
              <a:t>Guidelines for setting up Question Papers in Theory Courses</a:t>
            </a:r>
          </a:p>
          <a:p>
            <a:pPr algn="ctr">
              <a:lnSpc>
                <a:spcPct val="150000"/>
              </a:lnSpc>
            </a:pPr>
            <a:r>
              <a:rPr lang="en-US" sz="2400" b="1" dirty="0" smtClean="0">
                <a:solidFill>
                  <a:srgbClr val="FF0000"/>
                </a:solidFill>
                <a:latin typeface="Arial" panose="020B0604020202020204" pitchFamily="34" charset="0"/>
                <a:cs typeface="Arial" panose="020B0604020202020204" pitchFamily="34" charset="0"/>
              </a:rPr>
              <a:t>Unit Test / </a:t>
            </a:r>
            <a:r>
              <a:rPr lang="en-US" sz="2400" b="1" dirty="0" err="1" smtClean="0">
                <a:solidFill>
                  <a:srgbClr val="FF0000"/>
                </a:solidFill>
                <a:latin typeface="Arial" panose="020B0604020202020204" pitchFamily="34" charset="0"/>
                <a:cs typeface="Arial" panose="020B0604020202020204" pitchFamily="34" charset="0"/>
              </a:rPr>
              <a:t>Sessional</a:t>
            </a:r>
            <a:r>
              <a:rPr lang="en-US" sz="2400" b="1" dirty="0" smtClean="0">
                <a:solidFill>
                  <a:srgbClr val="FF0000"/>
                </a:solidFill>
                <a:latin typeface="Arial" panose="020B0604020202020204" pitchFamily="34" charset="0"/>
                <a:cs typeface="Arial" panose="020B0604020202020204" pitchFamily="34" charset="0"/>
              </a:rPr>
              <a:t> Test /End-Semester Exam</a:t>
            </a:r>
          </a:p>
          <a:p>
            <a:pPr algn="ctr">
              <a:lnSpc>
                <a:spcPct val="150000"/>
              </a:lnSpc>
            </a:pPr>
            <a:endParaRPr lang="en-US" sz="2400" b="1" dirty="0" smtClean="0">
              <a:solidFill>
                <a:srgbClr val="FF0000"/>
              </a:solidFill>
              <a:latin typeface="Arial" panose="020B0604020202020204" pitchFamily="34" charset="0"/>
              <a:cs typeface="Arial" panose="020B0604020202020204" pitchFamily="34" charset="0"/>
            </a:endParaRPr>
          </a:p>
          <a:p>
            <a:pPr marL="457200" indent="-457200">
              <a:lnSpc>
                <a:spcPct val="150000"/>
              </a:lnSpc>
              <a:buAutoNum type="arabicPeriod"/>
            </a:pPr>
            <a:r>
              <a:rPr lang="en-US" sz="2400" b="1" dirty="0" smtClean="0">
                <a:solidFill>
                  <a:srgbClr val="FF0000"/>
                </a:solidFill>
                <a:latin typeface="Arial" panose="020B0604020202020204" pitchFamily="34" charset="0"/>
                <a:cs typeface="Arial" panose="020B0604020202020204" pitchFamily="34" charset="0"/>
              </a:rPr>
              <a:t>The entire syllabus </a:t>
            </a:r>
            <a:r>
              <a:rPr lang="en-US" sz="2400" b="1" dirty="0" smtClean="0">
                <a:latin typeface="Arial" panose="020B0604020202020204" pitchFamily="34" charset="0"/>
                <a:cs typeface="Arial" panose="020B0604020202020204" pitchFamily="34" charset="0"/>
              </a:rPr>
              <a:t>for the given Unit Test or </a:t>
            </a:r>
            <a:r>
              <a:rPr lang="en-US" sz="2400" b="1" dirty="0" err="1" smtClean="0">
                <a:latin typeface="Arial" panose="020B0604020202020204" pitchFamily="34" charset="0"/>
                <a:cs typeface="Arial" panose="020B0604020202020204" pitchFamily="34" charset="0"/>
              </a:rPr>
              <a:t>sessional</a:t>
            </a:r>
            <a:r>
              <a:rPr lang="en-US" sz="2400" b="1" dirty="0" smtClean="0">
                <a:latin typeface="Arial" panose="020B0604020202020204" pitchFamily="34" charset="0"/>
                <a:cs typeface="Arial" panose="020B0604020202020204" pitchFamily="34" charset="0"/>
              </a:rPr>
              <a:t> test or the end-semester exam must be covered in the question paper</a:t>
            </a:r>
          </a:p>
          <a:p>
            <a:pPr marL="457200" indent="-457200">
              <a:lnSpc>
                <a:spcPct val="150000"/>
              </a:lnSpc>
              <a:buAutoNum type="arabicPeriod" startAt="2"/>
            </a:pPr>
            <a:r>
              <a:rPr lang="en-US" sz="2400" b="1" dirty="0" smtClean="0">
                <a:solidFill>
                  <a:srgbClr val="FF0000"/>
                </a:solidFill>
                <a:latin typeface="Arial" panose="020B0604020202020204" pitchFamily="34" charset="0"/>
                <a:cs typeface="Arial" panose="020B0604020202020204" pitchFamily="34" charset="0"/>
              </a:rPr>
              <a:t>All the Learning Outcomes (L.Os) </a:t>
            </a:r>
            <a:r>
              <a:rPr lang="en-US" sz="2400" b="1" dirty="0" smtClean="0">
                <a:latin typeface="Arial" panose="020B0604020202020204" pitchFamily="34" charset="0"/>
                <a:cs typeface="Arial" panose="020B0604020202020204" pitchFamily="34" charset="0"/>
              </a:rPr>
              <a:t>of the Units prescribed for a given </a:t>
            </a:r>
          </a:p>
          <a:p>
            <a:pPr>
              <a:lnSpc>
                <a:spcPct val="150000"/>
              </a:lnSpc>
            </a:pPr>
            <a:r>
              <a:rPr lang="en-US" sz="2400" b="1" dirty="0" smtClean="0">
                <a:latin typeface="Arial" panose="020B0604020202020204" pitchFamily="34" charset="0"/>
                <a:cs typeface="Arial" panose="020B0604020202020204" pitchFamily="34" charset="0"/>
              </a:rPr>
              <a:t>     Unit Test / </a:t>
            </a:r>
            <a:r>
              <a:rPr lang="en-US" sz="2400" b="1" dirty="0" err="1" smtClean="0">
                <a:latin typeface="Arial" panose="020B0604020202020204" pitchFamily="34" charset="0"/>
                <a:cs typeface="Arial" panose="020B0604020202020204" pitchFamily="34" charset="0"/>
              </a:rPr>
              <a:t>sessional</a:t>
            </a:r>
            <a:r>
              <a:rPr lang="en-US" sz="2400" b="1" dirty="0" smtClean="0">
                <a:latin typeface="Arial" panose="020B0604020202020204" pitchFamily="34" charset="0"/>
                <a:cs typeface="Arial" panose="020B0604020202020204" pitchFamily="34" charset="0"/>
              </a:rPr>
              <a:t> test/or Course Outcomes in case of End-</a:t>
            </a:r>
            <a:r>
              <a:rPr lang="en-US" sz="2400" b="1" dirty="0" err="1" smtClean="0">
                <a:latin typeface="Arial" panose="020B0604020202020204" pitchFamily="34" charset="0"/>
                <a:cs typeface="Arial" panose="020B0604020202020204" pitchFamily="34" charset="0"/>
              </a:rPr>
              <a:t>Sem</a:t>
            </a:r>
            <a:r>
              <a:rPr lang="en-US" sz="2400" b="1" dirty="0" smtClean="0">
                <a:latin typeface="Arial" panose="020B0604020202020204" pitchFamily="34" charset="0"/>
                <a:cs typeface="Arial" panose="020B0604020202020204" pitchFamily="34" charset="0"/>
              </a:rPr>
              <a:t> exam </a:t>
            </a:r>
          </a:p>
          <a:p>
            <a:pPr>
              <a:lnSpc>
                <a:spcPct val="150000"/>
              </a:lnSpc>
            </a:pPr>
            <a:r>
              <a:rPr lang="en-US" sz="2400" b="1" dirty="0" smtClean="0">
                <a:latin typeface="Arial" panose="020B0604020202020204" pitchFamily="34" charset="0"/>
                <a:cs typeface="Arial" panose="020B0604020202020204" pitchFamily="34" charset="0"/>
              </a:rPr>
              <a:t>     must be reflected in the question paper.</a:t>
            </a:r>
          </a:p>
          <a:p>
            <a:pPr>
              <a:lnSpc>
                <a:spcPct val="150000"/>
              </a:lnSpc>
            </a:pPr>
            <a:r>
              <a:rPr lang="en-US" sz="2400" b="1" dirty="0" smtClean="0">
                <a:latin typeface="Arial" panose="020B0604020202020204" pitchFamily="34" charset="0"/>
                <a:cs typeface="Arial" panose="020B0604020202020204" pitchFamily="34" charset="0"/>
              </a:rPr>
              <a:t>3.  </a:t>
            </a:r>
            <a:r>
              <a:rPr lang="en-US" sz="2400" b="1" dirty="0" smtClean="0">
                <a:solidFill>
                  <a:srgbClr val="FF0000"/>
                </a:solidFill>
                <a:latin typeface="Arial" panose="020B0604020202020204" pitchFamily="34" charset="0"/>
                <a:cs typeface="Arial" panose="020B0604020202020204" pitchFamily="34" charset="0"/>
              </a:rPr>
              <a:t>Each question must be mapped to a specific L.O </a:t>
            </a:r>
            <a:r>
              <a:rPr lang="en-US" sz="2400" b="1" dirty="0" smtClean="0">
                <a:latin typeface="Arial" panose="020B0604020202020204" pitchFamily="34" charset="0"/>
                <a:cs typeface="Arial" panose="020B0604020202020204" pitchFamily="34" charset="0"/>
              </a:rPr>
              <a:t>of the units or Course</a:t>
            </a:r>
          </a:p>
        </p:txBody>
      </p:sp>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87780" y="352018"/>
            <a:ext cx="11614244" cy="4524315"/>
          </a:xfrm>
          <a:prstGeom prst="rect">
            <a:avLst/>
          </a:prstGeom>
        </p:spPr>
        <p:txBody>
          <a:bodyPr wrap="square">
            <a:spAutoFit/>
          </a:bodyPr>
          <a:lstStyle/>
          <a:p>
            <a:pPr>
              <a:lnSpc>
                <a:spcPct val="150000"/>
              </a:lnSpc>
            </a:pPr>
            <a:r>
              <a:rPr lang="en-US" dirty="0"/>
              <a:t> </a:t>
            </a:r>
            <a:r>
              <a:rPr lang="en-US" sz="2400" b="1" dirty="0">
                <a:solidFill>
                  <a:srgbClr val="C00000"/>
                </a:solidFill>
                <a:latin typeface="Arial" panose="020B0604020202020204" pitchFamily="34" charset="0"/>
                <a:cs typeface="Arial" panose="020B0604020202020204" pitchFamily="34" charset="0"/>
              </a:rPr>
              <a:t>What exactly are outcomes? </a:t>
            </a:r>
            <a:endParaRPr lang="en-US" sz="2400" b="1" dirty="0" smtClean="0">
              <a:solidFill>
                <a:srgbClr val="C00000"/>
              </a:solidFill>
              <a:latin typeface="Arial" panose="020B0604020202020204" pitchFamily="34" charset="0"/>
              <a:cs typeface="Arial" panose="020B0604020202020204" pitchFamily="34" charset="0"/>
            </a:endParaRPr>
          </a:p>
          <a:p>
            <a:pPr>
              <a:lnSpc>
                <a:spcPct val="150000"/>
              </a:lnSpc>
            </a:pPr>
            <a:endParaRPr lang="en-US" sz="2400" b="1" dirty="0" smtClean="0">
              <a:latin typeface="Arial" panose="020B0604020202020204" pitchFamily="34" charset="0"/>
              <a:cs typeface="Arial" panose="020B0604020202020204" pitchFamily="34" charset="0"/>
            </a:endParaRPr>
          </a:p>
          <a:p>
            <a:pPr marL="457200" indent="-457200" algn="just">
              <a:lnSpc>
                <a:spcPct val="150000"/>
              </a:lnSpc>
              <a:buFont typeface="Arial" panose="020B0604020202020204" pitchFamily="34" charset="0"/>
              <a:buChar char="•"/>
            </a:pPr>
            <a:r>
              <a:rPr lang="en-US" sz="2400" b="1" dirty="0" smtClean="0">
                <a:latin typeface="Arial" panose="020B0604020202020204" pitchFamily="34" charset="0"/>
                <a:cs typeface="Arial" panose="020B0604020202020204" pitchFamily="34" charset="0"/>
              </a:rPr>
              <a:t>Outcomes </a:t>
            </a:r>
            <a:r>
              <a:rPr lang="en-US" sz="2400" b="1" dirty="0">
                <a:latin typeface="Arial" panose="020B0604020202020204" pitchFamily="34" charset="0"/>
                <a:cs typeface="Arial" panose="020B0604020202020204" pitchFamily="34" charset="0"/>
              </a:rPr>
              <a:t>are </a:t>
            </a:r>
            <a:r>
              <a:rPr lang="en-US" sz="2400" b="1" dirty="0">
                <a:solidFill>
                  <a:srgbClr val="FF0000"/>
                </a:solidFill>
                <a:latin typeface="Arial" panose="020B0604020202020204" pitchFamily="34" charset="0"/>
                <a:cs typeface="Arial" panose="020B0604020202020204" pitchFamily="34" charset="0"/>
              </a:rPr>
              <a:t>what learners can actually do </a:t>
            </a:r>
            <a:r>
              <a:rPr lang="en-US" sz="2400" b="1" dirty="0">
                <a:latin typeface="Arial" panose="020B0604020202020204" pitchFamily="34" charset="0"/>
                <a:cs typeface="Arial" panose="020B0604020202020204" pitchFamily="34" charset="0"/>
              </a:rPr>
              <a:t>with what they know and have </a:t>
            </a:r>
            <a:r>
              <a:rPr lang="en-US" sz="2400" b="1" dirty="0" smtClean="0">
                <a:latin typeface="Arial" panose="020B0604020202020204" pitchFamily="34" charset="0"/>
                <a:cs typeface="Arial" panose="020B0604020202020204" pitchFamily="34" charset="0"/>
              </a:rPr>
              <a:t>learned. They </a:t>
            </a:r>
            <a:r>
              <a:rPr lang="en-US" sz="2400" b="1" dirty="0">
                <a:latin typeface="Arial" panose="020B0604020202020204" pitchFamily="34" charset="0"/>
                <a:cs typeface="Arial" panose="020B0604020202020204" pitchFamily="34" charset="0"/>
              </a:rPr>
              <a:t>are the </a:t>
            </a:r>
            <a:r>
              <a:rPr lang="en-US" sz="2400" b="1" dirty="0">
                <a:solidFill>
                  <a:srgbClr val="FF0000"/>
                </a:solidFill>
                <a:latin typeface="Arial" panose="020B0604020202020204" pitchFamily="34" charset="0"/>
                <a:cs typeface="Arial" panose="020B0604020202020204" pitchFamily="34" charset="0"/>
              </a:rPr>
              <a:t>tangible </a:t>
            </a:r>
            <a:r>
              <a:rPr lang="en-US" sz="2400" b="1" dirty="0" smtClean="0">
                <a:solidFill>
                  <a:srgbClr val="FF0000"/>
                </a:solidFill>
                <a:latin typeface="Arial" panose="020B0604020202020204" pitchFamily="34" charset="0"/>
                <a:cs typeface="Arial" panose="020B0604020202020204" pitchFamily="34" charset="0"/>
              </a:rPr>
              <a:t>applications </a:t>
            </a:r>
            <a:r>
              <a:rPr lang="en-US" sz="2400" b="1" dirty="0">
                <a:latin typeface="Arial" panose="020B0604020202020204" pitchFamily="34" charset="0"/>
                <a:cs typeface="Arial" panose="020B0604020202020204" pitchFamily="34" charset="0"/>
              </a:rPr>
              <a:t>of </a:t>
            </a:r>
            <a:r>
              <a:rPr lang="en-US" sz="2400" b="1" dirty="0" smtClean="0">
                <a:latin typeface="Arial" panose="020B0604020202020204" pitchFamily="34" charset="0"/>
                <a:cs typeface="Arial" panose="020B0604020202020204" pitchFamily="34" charset="0"/>
              </a:rPr>
              <a:t>what </a:t>
            </a:r>
            <a:r>
              <a:rPr lang="en-US" sz="2400" b="1" dirty="0">
                <a:latin typeface="Arial" panose="020B0604020202020204" pitchFamily="34" charset="0"/>
                <a:cs typeface="Arial" panose="020B0604020202020204" pitchFamily="34" charset="0"/>
              </a:rPr>
              <a:t>has been learned. </a:t>
            </a:r>
            <a:endParaRPr lang="en-US" sz="2400" b="1" dirty="0" smtClean="0">
              <a:latin typeface="Arial" panose="020B0604020202020204" pitchFamily="34" charset="0"/>
              <a:cs typeface="Arial" panose="020B0604020202020204" pitchFamily="34" charset="0"/>
            </a:endParaRPr>
          </a:p>
          <a:p>
            <a:pPr>
              <a:lnSpc>
                <a:spcPct val="150000"/>
              </a:lnSpc>
            </a:pPr>
            <a:endParaRPr lang="en-US" sz="2400" b="1" dirty="0" smtClean="0">
              <a:latin typeface="Arial" panose="020B0604020202020204" pitchFamily="34" charset="0"/>
              <a:cs typeface="Arial" panose="020B0604020202020204" pitchFamily="34" charset="0"/>
            </a:endParaRPr>
          </a:p>
          <a:p>
            <a:pPr marL="457200" indent="-457200" algn="just">
              <a:lnSpc>
                <a:spcPct val="150000"/>
              </a:lnSpc>
              <a:buFont typeface="Arial" panose="020B0604020202020204" pitchFamily="34" charset="0"/>
              <a:buChar char="•"/>
            </a:pPr>
            <a:r>
              <a:rPr lang="en-US" sz="2400" b="1" dirty="0" smtClean="0">
                <a:latin typeface="Arial" panose="020B0604020202020204" pitchFamily="34" charset="0"/>
                <a:cs typeface="Arial" panose="020B0604020202020204" pitchFamily="34" charset="0"/>
              </a:rPr>
              <a:t>This </a:t>
            </a:r>
            <a:r>
              <a:rPr lang="en-US" sz="2400" b="1" dirty="0">
                <a:latin typeface="Arial" panose="020B0604020202020204" pitchFamily="34" charset="0"/>
                <a:cs typeface="Arial" panose="020B0604020202020204" pitchFamily="34" charset="0"/>
              </a:rPr>
              <a:t>means that outcomes are </a:t>
            </a:r>
            <a:r>
              <a:rPr lang="en-US" sz="2400" b="1" dirty="0">
                <a:solidFill>
                  <a:srgbClr val="FF0000"/>
                </a:solidFill>
                <a:latin typeface="Arial" panose="020B0604020202020204" pitchFamily="34" charset="0"/>
                <a:cs typeface="Arial" panose="020B0604020202020204" pitchFamily="34" charset="0"/>
              </a:rPr>
              <a:t>actions and performances </a:t>
            </a:r>
            <a:r>
              <a:rPr lang="en-US" sz="2400" b="1" dirty="0">
                <a:latin typeface="Arial" panose="020B0604020202020204" pitchFamily="34" charset="0"/>
                <a:cs typeface="Arial" panose="020B0604020202020204" pitchFamily="34" charset="0"/>
              </a:rPr>
              <a:t>that embody and reflect </a:t>
            </a:r>
            <a:r>
              <a:rPr lang="en-US" sz="2400" b="1" dirty="0" smtClean="0">
                <a:latin typeface="Arial" panose="020B0604020202020204" pitchFamily="34" charset="0"/>
                <a:cs typeface="Arial" panose="020B0604020202020204" pitchFamily="34" charset="0"/>
              </a:rPr>
              <a:t>learner’s </a:t>
            </a:r>
            <a:r>
              <a:rPr lang="en-US" sz="2400" b="1" dirty="0">
                <a:latin typeface="Arial" panose="020B0604020202020204" pitchFamily="34" charset="0"/>
                <a:cs typeface="Arial" panose="020B0604020202020204" pitchFamily="34" charset="0"/>
              </a:rPr>
              <a:t>competence in using </a:t>
            </a:r>
            <a:r>
              <a:rPr lang="en-US" sz="2400" b="1" dirty="0">
                <a:solidFill>
                  <a:srgbClr val="FF0000"/>
                </a:solidFill>
                <a:latin typeface="Arial" panose="020B0604020202020204" pitchFamily="34" charset="0"/>
                <a:cs typeface="Arial" panose="020B0604020202020204" pitchFamily="34" charset="0"/>
              </a:rPr>
              <a:t>content, information, ideas, and tools successfully. </a:t>
            </a:r>
          </a:p>
        </p:txBody>
      </p:sp>
    </p:spTree>
    <p:extLst>
      <p:ext uri="{BB962C8B-B14F-4D97-AF65-F5344CB8AC3E}">
        <p14:creationId xmlns:p14="http://schemas.microsoft.com/office/powerpoint/2010/main" xmlns="" val="3815399927"/>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73336" y="301214"/>
            <a:ext cx="11403106" cy="7017306"/>
          </a:xfrm>
          <a:prstGeom prst="rect">
            <a:avLst/>
          </a:prstGeom>
        </p:spPr>
        <p:txBody>
          <a:bodyPr wrap="square">
            <a:spAutoFit/>
          </a:bodyPr>
          <a:lstStyle/>
          <a:p>
            <a:pPr algn="just">
              <a:lnSpc>
                <a:spcPct val="150000"/>
              </a:lnSpc>
            </a:pPr>
            <a:r>
              <a:rPr lang="en-US" sz="2400" b="1" dirty="0" smtClean="0">
                <a:solidFill>
                  <a:srgbClr val="FF0000"/>
                </a:solidFill>
                <a:latin typeface="Arial" panose="020B0604020202020204" pitchFamily="34" charset="0"/>
                <a:cs typeface="Arial" panose="020B0604020202020204" pitchFamily="34" charset="0"/>
              </a:rPr>
              <a:t>4.The scheme of evaluation </a:t>
            </a:r>
            <a:r>
              <a:rPr lang="en-US" sz="2400" b="1" dirty="0" smtClean="0">
                <a:latin typeface="Arial" panose="020B0604020202020204" pitchFamily="34" charset="0"/>
                <a:cs typeface="Arial" panose="020B0604020202020204" pitchFamily="34" charset="0"/>
              </a:rPr>
              <a:t>must be prepared while setting the question paper itself. The problems must be worked out by the teacher. In this process, all the gaps and missing data in the question paper will be identified by the teacher and the questions may be suitably modified. The scheme of evaluation must be as accurate and as precise as possible.</a:t>
            </a:r>
          </a:p>
          <a:p>
            <a:pPr algn="just">
              <a:lnSpc>
                <a:spcPct val="150000"/>
              </a:lnSpc>
            </a:pPr>
            <a:r>
              <a:rPr lang="en-US" sz="2400" b="1" dirty="0" smtClean="0">
                <a:latin typeface="Arial" panose="020B0604020202020204" pitchFamily="34" charset="0"/>
                <a:cs typeface="Arial" panose="020B0604020202020204" pitchFamily="34" charset="0"/>
              </a:rPr>
              <a:t>5. Questions should not be vague. They should be </a:t>
            </a:r>
            <a:r>
              <a:rPr lang="en-US" sz="2400" b="1" dirty="0" smtClean="0">
                <a:solidFill>
                  <a:srgbClr val="FF0000"/>
                </a:solidFill>
                <a:latin typeface="Arial" panose="020B0604020202020204" pitchFamily="34" charset="0"/>
                <a:cs typeface="Arial" panose="020B0604020202020204" pitchFamily="34" charset="0"/>
              </a:rPr>
              <a:t>clear enough </a:t>
            </a:r>
            <a:r>
              <a:rPr lang="en-US" sz="2400" b="1" dirty="0" smtClean="0">
                <a:latin typeface="Arial" panose="020B0604020202020204" pitchFamily="34" charset="0"/>
                <a:cs typeface="Arial" panose="020B0604020202020204" pitchFamily="34" charset="0"/>
              </a:rPr>
              <a:t>that they are understood by all the students in the same way as the teacher meant</a:t>
            </a:r>
            <a:r>
              <a:rPr lang="en-US" sz="2800" b="1" dirty="0" smtClean="0">
                <a:latin typeface="Arial" panose="020B0604020202020204" pitchFamily="34" charset="0"/>
                <a:cs typeface="Arial" panose="020B0604020202020204" pitchFamily="34" charset="0"/>
              </a:rPr>
              <a:t>.</a:t>
            </a:r>
          </a:p>
          <a:p>
            <a:pPr>
              <a:lnSpc>
                <a:spcPct val="150000"/>
              </a:lnSpc>
            </a:pPr>
            <a:r>
              <a:rPr lang="en-US" sz="2800" b="1" dirty="0" smtClean="0">
                <a:latin typeface="Arial" panose="020B0604020202020204" pitchFamily="34" charset="0"/>
                <a:cs typeface="Arial" panose="020B0604020202020204" pitchFamily="34" charset="0"/>
              </a:rPr>
              <a:t>6.   </a:t>
            </a:r>
            <a:r>
              <a:rPr lang="en-US" sz="2400" b="1" dirty="0" smtClean="0">
                <a:latin typeface="Arial" panose="020B0604020202020204" pitchFamily="34" charset="0"/>
                <a:cs typeface="Arial" panose="020B0604020202020204" pitchFamily="34" charset="0"/>
              </a:rPr>
              <a:t>The question paper may consist of questions at </a:t>
            </a:r>
            <a:r>
              <a:rPr lang="en-US" sz="2400" b="1" dirty="0" smtClean="0">
                <a:solidFill>
                  <a:srgbClr val="FF0000"/>
                </a:solidFill>
                <a:latin typeface="Arial" panose="020B0604020202020204" pitchFamily="34" charset="0"/>
                <a:cs typeface="Arial" panose="020B0604020202020204" pitchFamily="34" charset="0"/>
              </a:rPr>
              <a:t>different difficulty levels</a:t>
            </a:r>
            <a:r>
              <a:rPr lang="en-US" sz="2400" b="1" dirty="0" smtClean="0">
                <a:latin typeface="Arial" panose="020B0604020202020204" pitchFamily="34" charset="0"/>
                <a:cs typeface="Arial" panose="020B0604020202020204" pitchFamily="34" charset="0"/>
              </a:rPr>
              <a:t>. For </a:t>
            </a:r>
            <a:r>
              <a:rPr lang="en-US" sz="2400" b="1" dirty="0" err="1" smtClean="0">
                <a:latin typeface="Arial" panose="020B0604020202020204" pitchFamily="34" charset="0"/>
                <a:cs typeface="Arial" panose="020B0604020202020204" pitchFamily="34" charset="0"/>
              </a:rPr>
              <a:t>eg</a:t>
            </a:r>
            <a:r>
              <a:rPr lang="en-US" sz="2400" b="1" dirty="0" smtClean="0">
                <a:latin typeface="Arial" panose="020B0604020202020204" pitchFamily="34" charset="0"/>
                <a:cs typeface="Arial" panose="020B0604020202020204" pitchFamily="34" charset="0"/>
              </a:rPr>
              <a:t>; 20% of lowest difficulty, 60% of moderate difficulty and 20% of higher difficulty.</a:t>
            </a:r>
          </a:p>
          <a:p>
            <a:pPr algn="just">
              <a:lnSpc>
                <a:spcPct val="150000"/>
              </a:lnSpc>
            </a:pPr>
            <a:endParaRPr lang="en-US" sz="2800" b="1" dirty="0" smtClean="0">
              <a:latin typeface="Arial" panose="020B0604020202020204" pitchFamily="34" charset="0"/>
              <a:cs typeface="Arial" panose="020B0604020202020204" pitchFamily="34" charset="0"/>
            </a:endParaRPr>
          </a:p>
          <a:p>
            <a:pPr algn="just">
              <a:lnSpc>
                <a:spcPct val="150000"/>
              </a:lnSpc>
            </a:pPr>
            <a:endParaRPr lang="en-US" sz="2400" b="1" dirty="0" smtClean="0">
              <a:latin typeface="Arial" panose="020B0604020202020204" pitchFamily="34" charset="0"/>
              <a:cs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19547" y="279699"/>
            <a:ext cx="11489167" cy="6186309"/>
          </a:xfrm>
          <a:prstGeom prst="rect">
            <a:avLst/>
          </a:prstGeom>
        </p:spPr>
        <p:txBody>
          <a:bodyPr wrap="square">
            <a:spAutoFit/>
          </a:bodyPr>
          <a:lstStyle/>
          <a:p>
            <a:pPr algn="just">
              <a:lnSpc>
                <a:spcPct val="150000"/>
              </a:lnSpc>
            </a:pPr>
            <a:r>
              <a:rPr lang="en-US" sz="2400" b="1" dirty="0" smtClean="0">
                <a:latin typeface="Arial" panose="020B0604020202020204" pitchFamily="34" charset="0"/>
                <a:cs typeface="Arial" panose="020B0604020202020204" pitchFamily="34" charset="0"/>
              </a:rPr>
              <a:t>7.The question paper may consist of </a:t>
            </a:r>
            <a:r>
              <a:rPr lang="en-US" sz="2400" b="1" dirty="0" smtClean="0">
                <a:solidFill>
                  <a:srgbClr val="FF0000"/>
                </a:solidFill>
                <a:latin typeface="Arial" panose="020B0604020202020204" pitchFamily="34" charset="0"/>
                <a:cs typeface="Arial" panose="020B0604020202020204" pitchFamily="34" charset="0"/>
              </a:rPr>
              <a:t>questions at different cognitive levels</a:t>
            </a:r>
            <a:r>
              <a:rPr lang="en-US" sz="2400" b="1" dirty="0" smtClean="0">
                <a:latin typeface="Arial" panose="020B0604020202020204" pitchFamily="34" charset="0"/>
                <a:cs typeface="Arial" panose="020B0604020202020204" pitchFamily="34" charset="0"/>
              </a:rPr>
              <a:t>. For </a:t>
            </a:r>
            <a:r>
              <a:rPr lang="en-US" sz="2400" b="1" dirty="0" err="1" smtClean="0">
                <a:latin typeface="Arial" panose="020B0604020202020204" pitchFamily="34" charset="0"/>
                <a:cs typeface="Arial" panose="020B0604020202020204" pitchFamily="34" charset="0"/>
              </a:rPr>
              <a:t>eg</a:t>
            </a:r>
            <a:r>
              <a:rPr lang="en-US" sz="2400" b="1" dirty="0" smtClean="0">
                <a:latin typeface="Arial" panose="020B0604020202020204" pitchFamily="34" charset="0"/>
                <a:cs typeface="Arial" panose="020B0604020202020204" pitchFamily="34" charset="0"/>
              </a:rPr>
              <a:t>; 20% of ‘remember level’, 40% of ‘understand level’ and 40% of higher cognitive levels (apply and higher levels).</a:t>
            </a:r>
          </a:p>
          <a:p>
            <a:pPr algn="just">
              <a:lnSpc>
                <a:spcPct val="150000"/>
              </a:lnSpc>
            </a:pPr>
            <a:r>
              <a:rPr lang="en-US" sz="2400" b="1" dirty="0" smtClean="0">
                <a:latin typeface="Arial" panose="020B0604020202020204" pitchFamily="34" charset="0"/>
                <a:cs typeface="Arial" panose="020B0604020202020204" pitchFamily="34" charset="0"/>
              </a:rPr>
              <a:t>8. The question paper must have </a:t>
            </a:r>
            <a:r>
              <a:rPr lang="en-US" sz="2400" b="1" dirty="0" smtClean="0">
                <a:solidFill>
                  <a:srgbClr val="FF0000"/>
                </a:solidFill>
                <a:latin typeface="Arial" panose="020B0604020202020204" pitchFamily="34" charset="0"/>
                <a:cs typeface="Arial" panose="020B0604020202020204" pitchFamily="34" charset="0"/>
              </a:rPr>
              <a:t>validity</a:t>
            </a:r>
            <a:r>
              <a:rPr lang="en-US" sz="2400" b="1" dirty="0" smtClean="0">
                <a:latin typeface="Arial" panose="020B0604020202020204" pitchFamily="34" charset="0"/>
                <a:cs typeface="Arial" panose="020B0604020202020204" pitchFamily="34" charset="0"/>
              </a:rPr>
              <a:t>. It must function as a </a:t>
            </a:r>
            <a:r>
              <a:rPr lang="en-US" sz="2400" b="1" dirty="0" smtClean="0">
                <a:solidFill>
                  <a:srgbClr val="FF0000"/>
                </a:solidFill>
                <a:latin typeface="Arial" panose="020B0604020202020204" pitchFamily="34" charset="0"/>
                <a:cs typeface="Arial" panose="020B0604020202020204" pitchFamily="34" charset="0"/>
              </a:rPr>
              <a:t>tool to measure </a:t>
            </a:r>
            <a:r>
              <a:rPr lang="en-US" sz="2400" b="1" dirty="0" smtClean="0">
                <a:latin typeface="Arial" panose="020B0604020202020204" pitchFamily="34" charset="0"/>
                <a:cs typeface="Arial" panose="020B0604020202020204" pitchFamily="34" charset="0"/>
              </a:rPr>
              <a:t>the students’ attainment of the intended </a:t>
            </a:r>
            <a:r>
              <a:rPr lang="en-US" sz="2400" b="1" dirty="0" smtClean="0">
                <a:solidFill>
                  <a:srgbClr val="FF0000"/>
                </a:solidFill>
                <a:latin typeface="Arial" panose="020B0604020202020204" pitchFamily="34" charset="0"/>
                <a:cs typeface="Arial" panose="020B0604020202020204" pitchFamily="34" charset="0"/>
              </a:rPr>
              <a:t>learning outcomes</a:t>
            </a:r>
            <a:r>
              <a:rPr lang="en-US" sz="2400" b="1" dirty="0" smtClean="0">
                <a:latin typeface="Arial" panose="020B0604020202020204" pitchFamily="34" charset="0"/>
                <a:cs typeface="Arial" panose="020B0604020202020204" pitchFamily="34" charset="0"/>
              </a:rPr>
              <a:t>.</a:t>
            </a:r>
          </a:p>
          <a:p>
            <a:pPr algn="just">
              <a:lnSpc>
                <a:spcPct val="150000"/>
              </a:lnSpc>
            </a:pPr>
            <a:r>
              <a:rPr lang="en-US" sz="2400" b="1" dirty="0" smtClean="0">
                <a:latin typeface="Arial" panose="020B0604020202020204" pitchFamily="34" charset="0"/>
                <a:cs typeface="Arial" panose="020B0604020202020204" pitchFamily="34" charset="0"/>
              </a:rPr>
              <a:t>9. The question paper and scheme of evaluation must be </a:t>
            </a:r>
            <a:r>
              <a:rPr lang="en-US" sz="2400" b="1" dirty="0" smtClean="0">
                <a:solidFill>
                  <a:srgbClr val="FF0000"/>
                </a:solidFill>
                <a:latin typeface="Arial" panose="020B0604020202020204" pitchFamily="34" charset="0"/>
                <a:cs typeface="Arial" panose="020B0604020202020204" pitchFamily="34" charset="0"/>
              </a:rPr>
              <a:t>reliable</a:t>
            </a:r>
            <a:r>
              <a:rPr lang="en-US" sz="2400" b="1" dirty="0" smtClean="0">
                <a:latin typeface="Arial" panose="020B0604020202020204" pitchFamily="34" charset="0"/>
                <a:cs typeface="Arial" panose="020B0604020202020204" pitchFamily="34" charset="0"/>
              </a:rPr>
              <a:t>. Even if different teachers evaluate the answer scripts of the students, the marks obtained by students must be nearly the same.(+ or – 5%).</a:t>
            </a:r>
          </a:p>
          <a:p>
            <a:pPr algn="just">
              <a:lnSpc>
                <a:spcPct val="150000"/>
              </a:lnSpc>
            </a:pPr>
            <a:r>
              <a:rPr lang="en-US" sz="2400" b="1" dirty="0" smtClean="0">
                <a:latin typeface="Arial" panose="020B0604020202020204" pitchFamily="34" charset="0"/>
                <a:cs typeface="Arial" panose="020B0604020202020204" pitchFamily="34" charset="0"/>
              </a:rPr>
              <a:t>10. The question paper  should </a:t>
            </a:r>
            <a:r>
              <a:rPr lang="en-US" sz="2400" b="1" dirty="0" smtClean="0">
                <a:solidFill>
                  <a:srgbClr val="FF0000"/>
                </a:solidFill>
                <a:latin typeface="Arial" panose="020B0604020202020204" pitchFamily="34" charset="0"/>
                <a:cs typeface="Arial" panose="020B0604020202020204" pitchFamily="34" charset="0"/>
              </a:rPr>
              <a:t>not</a:t>
            </a:r>
            <a:r>
              <a:rPr lang="en-US" sz="2400" b="1" dirty="0" smtClean="0">
                <a:latin typeface="Arial" panose="020B0604020202020204" pitchFamily="34" charset="0"/>
                <a:cs typeface="Arial" panose="020B0604020202020204" pitchFamily="34" charset="0"/>
              </a:rPr>
              <a:t> consist of any </a:t>
            </a:r>
            <a:r>
              <a:rPr lang="en-US" sz="2400" b="1" dirty="0" smtClean="0">
                <a:solidFill>
                  <a:srgbClr val="FF0000"/>
                </a:solidFill>
                <a:latin typeface="Arial" panose="020B0604020202020204" pitchFamily="34" charset="0"/>
                <a:cs typeface="Arial" panose="020B0604020202020204" pitchFamily="34" charset="0"/>
              </a:rPr>
              <a:t>True or False type </a:t>
            </a:r>
            <a:r>
              <a:rPr lang="en-US" sz="2400" b="1" dirty="0" smtClean="0">
                <a:latin typeface="Arial" panose="020B0604020202020204" pitchFamily="34" charset="0"/>
                <a:cs typeface="Arial" panose="020B0604020202020204" pitchFamily="34" charset="0"/>
              </a:rPr>
              <a:t>question.</a:t>
            </a:r>
          </a:p>
          <a:p>
            <a:pPr algn="just">
              <a:lnSpc>
                <a:spcPct val="150000"/>
              </a:lnSpc>
            </a:pPr>
            <a:endParaRPr lang="en-US" sz="2400" b="1" dirty="0" smtClean="0">
              <a:latin typeface="Arial" panose="020B0604020202020204" pitchFamily="34" charset="0"/>
              <a:cs typeface="Arial" panose="020B0604020202020204" pitchFamily="34" charset="0"/>
            </a:endParaRPr>
          </a:p>
          <a:p>
            <a:pPr algn="just">
              <a:lnSpc>
                <a:spcPct val="150000"/>
              </a:lnSpc>
            </a:pPr>
            <a:endParaRPr lang="en-US" sz="2400" b="1" dirty="0">
              <a:latin typeface="Arial" panose="020B0604020202020204" pitchFamily="34" charset="0"/>
              <a:cs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9849" y="225911"/>
            <a:ext cx="11876443" cy="6740307"/>
          </a:xfrm>
          <a:prstGeom prst="rect">
            <a:avLst/>
          </a:prstGeom>
        </p:spPr>
        <p:txBody>
          <a:bodyPr wrap="square">
            <a:spAutoFit/>
          </a:bodyPr>
          <a:lstStyle/>
          <a:p>
            <a:pPr>
              <a:lnSpc>
                <a:spcPct val="150000"/>
              </a:lnSpc>
            </a:pPr>
            <a:r>
              <a:rPr lang="en-US" sz="2400" b="1" dirty="0" smtClean="0">
                <a:latin typeface="Arial" panose="020B0604020202020204" pitchFamily="34" charset="0"/>
                <a:cs typeface="Arial" panose="020B0604020202020204" pitchFamily="34" charset="0"/>
              </a:rPr>
              <a:t>11</a:t>
            </a:r>
            <a:r>
              <a:rPr lang="en-US" b="1" dirty="0" smtClean="0">
                <a:latin typeface="Arial" panose="020B0604020202020204" pitchFamily="34" charset="0"/>
                <a:cs typeface="Arial" panose="020B0604020202020204" pitchFamily="34" charset="0"/>
              </a:rPr>
              <a:t>. </a:t>
            </a:r>
            <a:r>
              <a:rPr lang="en-US" sz="2400" b="1" dirty="0" smtClean="0">
                <a:latin typeface="Arial" panose="020B0604020202020204" pitchFamily="34" charset="0"/>
                <a:cs typeface="Arial" panose="020B0604020202020204" pitchFamily="34" charset="0"/>
              </a:rPr>
              <a:t>‘</a:t>
            </a:r>
            <a:r>
              <a:rPr lang="en-US" sz="2400" b="1" dirty="0" smtClean="0">
                <a:solidFill>
                  <a:srgbClr val="FF0000"/>
                </a:solidFill>
                <a:latin typeface="Arial" panose="020B0604020202020204" pitchFamily="34" charset="0"/>
                <a:cs typeface="Arial" panose="020B0604020202020204" pitchFamily="34" charset="0"/>
              </a:rPr>
              <a:t>Write an essay on</a:t>
            </a:r>
            <a:r>
              <a:rPr lang="en-US" sz="2400" b="1" dirty="0" smtClean="0">
                <a:latin typeface="Arial" panose="020B0604020202020204" pitchFamily="34" charset="0"/>
                <a:cs typeface="Arial" panose="020B0604020202020204" pitchFamily="34" charset="0"/>
              </a:rPr>
              <a:t>’, ‘Write short notes on’ , ‘Write a brief account of’ type of questions </a:t>
            </a:r>
            <a:r>
              <a:rPr lang="en-US" sz="2400" b="1" dirty="0" smtClean="0">
                <a:solidFill>
                  <a:srgbClr val="FF0000"/>
                </a:solidFill>
                <a:latin typeface="Arial" panose="020B0604020202020204" pitchFamily="34" charset="0"/>
                <a:cs typeface="Arial" panose="020B0604020202020204" pitchFamily="34" charset="0"/>
              </a:rPr>
              <a:t>must be avoided</a:t>
            </a:r>
            <a:r>
              <a:rPr lang="en-US" sz="2400" b="1" dirty="0" smtClean="0">
                <a:latin typeface="Arial" panose="020B0604020202020204" pitchFamily="34" charset="0"/>
                <a:cs typeface="Arial" panose="020B0604020202020204" pitchFamily="34" charset="0"/>
              </a:rPr>
              <a:t>. Questions should be specific and clearly direct the students to answer to the point. In certain cases in Social Sciences and Humanities, Number of words in the answer may be mentioned.</a:t>
            </a:r>
          </a:p>
          <a:p>
            <a:pPr>
              <a:lnSpc>
                <a:spcPct val="150000"/>
              </a:lnSpc>
            </a:pPr>
            <a:r>
              <a:rPr lang="en-US" sz="2400" b="1" dirty="0" smtClean="0">
                <a:latin typeface="Arial" panose="020B0604020202020204" pitchFamily="34" charset="0"/>
                <a:cs typeface="Arial" panose="020B0604020202020204" pitchFamily="34" charset="0"/>
              </a:rPr>
              <a:t>12. The question may start with an Action Verb. Avoid framing of questions like ‘ What do you mean by ……’. Instead , Explain …………….. Or Define …….</a:t>
            </a:r>
          </a:p>
          <a:p>
            <a:pPr algn="just">
              <a:lnSpc>
                <a:spcPct val="150000"/>
              </a:lnSpc>
            </a:pPr>
            <a:r>
              <a:rPr lang="en-US" sz="2400" b="1" dirty="0" smtClean="0">
                <a:latin typeface="Arial" panose="020B0604020202020204" pitchFamily="34" charset="0"/>
                <a:cs typeface="Arial" panose="020B0604020202020204" pitchFamily="34" charset="0"/>
              </a:rPr>
              <a:t>13.</a:t>
            </a:r>
            <a:r>
              <a:rPr lang="en-US" sz="2400" b="1" dirty="0" smtClean="0">
                <a:solidFill>
                  <a:srgbClr val="C00000"/>
                </a:solidFill>
                <a:latin typeface="Arial" panose="020B0604020202020204" pitchFamily="34" charset="0"/>
                <a:cs typeface="Arial" panose="020B0604020202020204" pitchFamily="34" charset="0"/>
              </a:rPr>
              <a:t>Guideline for test length</a:t>
            </a:r>
            <a:r>
              <a:rPr lang="en-US" sz="2400" b="1" dirty="0" smtClean="0">
                <a:latin typeface="Arial" panose="020B0604020202020204" pitchFamily="34" charset="0"/>
                <a:cs typeface="Arial" panose="020B0604020202020204" pitchFamily="34" charset="0"/>
              </a:rPr>
              <a:t>: The </a:t>
            </a:r>
            <a:r>
              <a:rPr lang="en-US" sz="2400" b="1" dirty="0" smtClean="0">
                <a:solidFill>
                  <a:srgbClr val="FF0000"/>
                </a:solidFill>
                <a:latin typeface="Arial" panose="020B0604020202020204" pitchFamily="34" charset="0"/>
                <a:cs typeface="Arial" panose="020B0604020202020204" pitchFamily="34" charset="0"/>
              </a:rPr>
              <a:t>teacher</a:t>
            </a:r>
            <a:r>
              <a:rPr lang="en-US" sz="2400" b="1" dirty="0" smtClean="0">
                <a:latin typeface="Arial" panose="020B0604020202020204" pitchFamily="34" charset="0"/>
                <a:cs typeface="Arial" panose="020B0604020202020204" pitchFamily="34" charset="0"/>
              </a:rPr>
              <a:t> should be able to answer completely </a:t>
            </a:r>
            <a:r>
              <a:rPr lang="en-US" sz="2400" b="1" dirty="0" smtClean="0">
                <a:solidFill>
                  <a:srgbClr val="FF0000"/>
                </a:solidFill>
                <a:latin typeface="Arial" panose="020B0604020202020204" pitchFamily="34" charset="0"/>
                <a:cs typeface="Arial" panose="020B0604020202020204" pitchFamily="34" charset="0"/>
              </a:rPr>
              <a:t> in  half of the time prescribed for the examination. That means, the students need double the time taken by the teacher.</a:t>
            </a:r>
          </a:p>
          <a:p>
            <a:pPr algn="just">
              <a:lnSpc>
                <a:spcPct val="150000"/>
              </a:lnSpc>
              <a:buFont typeface="Arial" pitchFamily="34" charset="0"/>
              <a:buChar char="•"/>
            </a:pPr>
            <a:r>
              <a:rPr lang="en-US" sz="2400" b="1" dirty="0" smtClean="0">
                <a:solidFill>
                  <a:srgbClr val="FF0000"/>
                </a:solidFill>
                <a:latin typeface="Arial" panose="020B0604020202020204" pitchFamily="34" charset="0"/>
                <a:cs typeface="Arial" panose="020B0604020202020204" pitchFamily="34" charset="0"/>
              </a:rPr>
              <a:t> In case of differently </a:t>
            </a:r>
            <a:r>
              <a:rPr lang="en-US" sz="2400" b="1" dirty="0" err="1" smtClean="0">
                <a:solidFill>
                  <a:srgbClr val="FF0000"/>
                </a:solidFill>
                <a:latin typeface="Arial" panose="020B0604020202020204" pitchFamily="34" charset="0"/>
                <a:cs typeface="Arial" panose="020B0604020202020204" pitchFamily="34" charset="0"/>
              </a:rPr>
              <a:t>abled</a:t>
            </a:r>
            <a:r>
              <a:rPr lang="en-US" sz="2400" b="1" dirty="0" smtClean="0">
                <a:solidFill>
                  <a:srgbClr val="FF0000"/>
                </a:solidFill>
                <a:latin typeface="Arial" panose="020B0604020202020204" pitchFamily="34" charset="0"/>
                <a:cs typeface="Arial" panose="020B0604020202020204" pitchFamily="34" charset="0"/>
              </a:rPr>
              <a:t> students (blind students), who use the Scribe, compensatory time must be given at the rate of 20 minutes per hour of the Test.</a:t>
            </a:r>
            <a:endParaRPr lang="en-US" sz="2400" b="1" dirty="0" smtClean="0">
              <a:latin typeface="Arial" panose="020B0604020202020204" pitchFamily="34" charset="0"/>
              <a:cs typeface="Arial" panose="020B0604020202020204" pitchFamily="34" charset="0"/>
            </a:endParaRPr>
          </a:p>
          <a:p>
            <a:pPr>
              <a:lnSpc>
                <a:spcPct val="150000"/>
              </a:lnSpc>
            </a:pPr>
            <a:endParaRPr lang="en-US" sz="2400" b="1" dirty="0" smtClean="0">
              <a:latin typeface="Arial" panose="020B0604020202020204" pitchFamily="34" charset="0"/>
              <a:cs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30306" y="1333949"/>
            <a:ext cx="11532198" cy="4524315"/>
          </a:xfrm>
          <a:prstGeom prst="rect">
            <a:avLst/>
          </a:prstGeom>
        </p:spPr>
        <p:txBody>
          <a:bodyPr wrap="square">
            <a:spAutoFit/>
          </a:bodyPr>
          <a:lstStyle/>
          <a:p>
            <a:pPr algn="just">
              <a:lnSpc>
                <a:spcPct val="150000"/>
              </a:lnSpc>
            </a:pPr>
            <a:r>
              <a:rPr lang="en-US" sz="2400" b="1" dirty="0" smtClean="0">
                <a:latin typeface="Arial" panose="020B0604020202020204" pitchFamily="34" charset="0"/>
                <a:cs typeface="Arial" panose="020B0604020202020204" pitchFamily="34" charset="0"/>
              </a:rPr>
              <a:t>14.The best practice is to prepare a </a:t>
            </a:r>
            <a:r>
              <a:rPr lang="en-US" sz="2400" b="1" dirty="0" smtClean="0">
                <a:solidFill>
                  <a:srgbClr val="C00000"/>
                </a:solidFill>
                <a:latin typeface="Arial" panose="020B0604020202020204" pitchFamily="34" charset="0"/>
                <a:cs typeface="Arial" panose="020B0604020202020204" pitchFamily="34" charset="0"/>
              </a:rPr>
              <a:t>question bank</a:t>
            </a:r>
            <a:r>
              <a:rPr lang="en-US" sz="2400" b="1" dirty="0" smtClean="0">
                <a:latin typeface="Arial" panose="020B0604020202020204" pitchFamily="34" charset="0"/>
                <a:cs typeface="Arial" panose="020B0604020202020204" pitchFamily="34" charset="0"/>
              </a:rPr>
              <a:t>, adding questions on a continuous basis. The Question Bank will be a great resource to the teacher not only to set the question papers, but also to give assignments for practice.</a:t>
            </a:r>
          </a:p>
          <a:p>
            <a:pPr algn="just">
              <a:lnSpc>
                <a:spcPct val="150000"/>
              </a:lnSpc>
            </a:pPr>
            <a:endParaRPr lang="en-US" sz="2400" b="1" dirty="0" smtClean="0">
              <a:latin typeface="Arial" panose="020B0604020202020204" pitchFamily="34" charset="0"/>
              <a:cs typeface="Arial" panose="020B0604020202020204" pitchFamily="34" charset="0"/>
            </a:endParaRPr>
          </a:p>
          <a:p>
            <a:pPr>
              <a:lnSpc>
                <a:spcPct val="150000"/>
              </a:lnSpc>
            </a:pPr>
            <a:r>
              <a:rPr lang="en-US" sz="2400" b="1" dirty="0" smtClean="0">
                <a:latin typeface="Arial" panose="020B0604020202020204" pitchFamily="34" charset="0"/>
                <a:cs typeface="Arial" panose="020B0604020202020204" pitchFamily="34" charset="0"/>
              </a:rPr>
              <a:t>15. The assessment methods and </a:t>
            </a:r>
            <a:r>
              <a:rPr lang="en-US" sz="2400" b="1" dirty="0" err="1" smtClean="0">
                <a:latin typeface="Arial" panose="020B0604020202020204" pitchFamily="34" charset="0"/>
                <a:cs typeface="Arial" panose="020B0604020202020204" pitchFamily="34" charset="0"/>
              </a:rPr>
              <a:t>weightages</a:t>
            </a:r>
            <a:r>
              <a:rPr lang="en-US" sz="2400" b="1" dirty="0" smtClean="0">
                <a:latin typeface="Arial" panose="020B0604020202020204" pitchFamily="34" charset="0"/>
                <a:cs typeface="Arial" panose="020B0604020202020204" pitchFamily="34" charset="0"/>
              </a:rPr>
              <a:t> must be  transparent, and explained to students by the concerned teachers at the beginning of Instruction of the Course..</a:t>
            </a:r>
          </a:p>
          <a:p>
            <a:pPr algn="just">
              <a:lnSpc>
                <a:spcPct val="150000"/>
              </a:lnSpc>
            </a:pPr>
            <a:endParaRPr lang="en-US" sz="2400" b="1" dirty="0" smtClean="0">
              <a:latin typeface="Arial" panose="020B0604020202020204" pitchFamily="34" charset="0"/>
              <a:cs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06549" y="1240363"/>
            <a:ext cx="4164036" cy="954107"/>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pPr algn="ctr"/>
            <a:r>
              <a:rPr lang="en-US" sz="2800" b="1" dirty="0" smtClean="0"/>
              <a:t>Course(42-56h)</a:t>
            </a:r>
          </a:p>
          <a:p>
            <a:pPr algn="ctr"/>
            <a:r>
              <a:rPr lang="en-US" sz="2800" b="1" dirty="0" smtClean="0"/>
              <a:t>Learning outcomes</a:t>
            </a:r>
            <a:endParaRPr lang="en-US" sz="2800" b="1" dirty="0"/>
          </a:p>
        </p:txBody>
      </p:sp>
      <p:sp>
        <p:nvSpPr>
          <p:cNvPr id="4" name="TextBox 3"/>
          <p:cNvSpPr txBox="1"/>
          <p:nvPr/>
        </p:nvSpPr>
        <p:spPr>
          <a:xfrm>
            <a:off x="7056583" y="1066801"/>
            <a:ext cx="4263339" cy="1384996"/>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pPr algn="ctr"/>
            <a:r>
              <a:rPr lang="en-US" sz="2800" b="1" dirty="0" smtClean="0"/>
              <a:t>Student-centered Teaching-Learning Strategies</a:t>
            </a:r>
            <a:endParaRPr lang="en-US" sz="2800" b="1" dirty="0"/>
          </a:p>
        </p:txBody>
      </p:sp>
      <p:sp>
        <p:nvSpPr>
          <p:cNvPr id="5" name="TextBox 4"/>
          <p:cNvSpPr txBox="1"/>
          <p:nvPr/>
        </p:nvSpPr>
        <p:spPr>
          <a:xfrm flipH="1">
            <a:off x="3710700" y="5008098"/>
            <a:ext cx="5822831" cy="1077218"/>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pPr algn="ctr"/>
            <a:r>
              <a:rPr lang="en-US" sz="3200" b="1" dirty="0" smtClean="0"/>
              <a:t>Assessment</a:t>
            </a:r>
          </a:p>
          <a:p>
            <a:pPr algn="ctr"/>
            <a:r>
              <a:rPr lang="en-US" sz="3200" b="1" dirty="0" smtClean="0"/>
              <a:t>(Formative, Summative)</a:t>
            </a:r>
            <a:endParaRPr lang="en-US" sz="3200" b="1" dirty="0"/>
          </a:p>
        </p:txBody>
      </p:sp>
      <p:sp>
        <p:nvSpPr>
          <p:cNvPr id="6" name="Left-Right Arrow 5"/>
          <p:cNvSpPr/>
          <p:nvPr/>
        </p:nvSpPr>
        <p:spPr>
          <a:xfrm>
            <a:off x="4970585" y="1491175"/>
            <a:ext cx="2257079" cy="534017"/>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Up-Down Arrow 8"/>
          <p:cNvSpPr/>
          <p:nvPr/>
        </p:nvSpPr>
        <p:spPr>
          <a:xfrm rot="20182316">
            <a:off x="3149285" y="2396824"/>
            <a:ext cx="593417" cy="2526909"/>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Up-Down Arrow 9"/>
          <p:cNvSpPr/>
          <p:nvPr/>
        </p:nvSpPr>
        <p:spPr>
          <a:xfrm rot="1405067">
            <a:off x="8452419" y="2483812"/>
            <a:ext cx="614925" cy="2476288"/>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 xmlns:p14="http://schemas.microsoft.com/office/powerpoint/2010/main" val="1168178869"/>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down)">
                                      <p:cBhvr>
                                        <p:cTn id="12" dur="20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wipe(down)">
                                      <p:cBhvr>
                                        <p:cTn id="1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animBg="1"/>
      <p:bldP spid="5" grpId="0" animBg="1"/>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06549" y="1240362"/>
            <a:ext cx="4164036" cy="1077218"/>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pPr algn="ctr"/>
            <a:r>
              <a:rPr lang="en-US" sz="3200" b="1" dirty="0" smtClean="0"/>
              <a:t>Unit (8-10h)</a:t>
            </a:r>
          </a:p>
          <a:p>
            <a:pPr algn="ctr"/>
            <a:r>
              <a:rPr lang="en-US" sz="3200" b="1" dirty="0" smtClean="0"/>
              <a:t>Learning outcomes</a:t>
            </a:r>
            <a:endParaRPr lang="en-US" sz="3200" b="1" dirty="0"/>
          </a:p>
        </p:txBody>
      </p:sp>
      <p:sp>
        <p:nvSpPr>
          <p:cNvPr id="4" name="TextBox 3"/>
          <p:cNvSpPr txBox="1"/>
          <p:nvPr/>
        </p:nvSpPr>
        <p:spPr>
          <a:xfrm>
            <a:off x="7227664" y="1491176"/>
            <a:ext cx="4092257" cy="1384995"/>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pPr algn="ctr"/>
            <a:r>
              <a:rPr lang="en-US" sz="2800" b="1" dirty="0" smtClean="0"/>
              <a:t>Student-centered Teaching-learning Strategies</a:t>
            </a:r>
            <a:endParaRPr lang="en-US" sz="2800" b="1" dirty="0"/>
          </a:p>
        </p:txBody>
      </p:sp>
      <p:sp>
        <p:nvSpPr>
          <p:cNvPr id="5" name="TextBox 4"/>
          <p:cNvSpPr txBox="1"/>
          <p:nvPr/>
        </p:nvSpPr>
        <p:spPr>
          <a:xfrm flipH="1">
            <a:off x="3710700" y="5008098"/>
            <a:ext cx="5822831" cy="1077218"/>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pPr algn="ctr"/>
            <a:r>
              <a:rPr lang="en-US" sz="3200" b="1" dirty="0" smtClean="0"/>
              <a:t>Assessment</a:t>
            </a:r>
          </a:p>
          <a:p>
            <a:pPr algn="ctr"/>
            <a:r>
              <a:rPr lang="en-US" sz="3200" b="1" dirty="0" smtClean="0"/>
              <a:t>(Formative, Summative)</a:t>
            </a:r>
            <a:endParaRPr lang="en-US" sz="3200" b="1" dirty="0"/>
          </a:p>
        </p:txBody>
      </p:sp>
      <p:sp>
        <p:nvSpPr>
          <p:cNvPr id="6" name="Left-Right Arrow 5"/>
          <p:cNvSpPr/>
          <p:nvPr/>
        </p:nvSpPr>
        <p:spPr>
          <a:xfrm>
            <a:off x="4970585" y="1491175"/>
            <a:ext cx="2257079" cy="534017"/>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Up-Down Arrow 8"/>
          <p:cNvSpPr/>
          <p:nvPr/>
        </p:nvSpPr>
        <p:spPr>
          <a:xfrm rot="20182316">
            <a:off x="3344081" y="3095298"/>
            <a:ext cx="593417" cy="1797876"/>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Up-Down Arrow 9"/>
          <p:cNvSpPr/>
          <p:nvPr/>
        </p:nvSpPr>
        <p:spPr>
          <a:xfrm rot="1405067">
            <a:off x="8336179" y="2904458"/>
            <a:ext cx="614925" cy="2037574"/>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 xmlns:p14="http://schemas.microsoft.com/office/powerpoint/2010/main" val="4030118165"/>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down)">
                                      <p:cBhvr>
                                        <p:cTn id="12" dur="20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wipe(down)">
                                      <p:cBhvr>
                                        <p:cTn id="1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animBg="1"/>
      <p:bldP spid="5" grpId="0" animBg="1"/>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65761" y="268941"/>
            <a:ext cx="11360074" cy="6186309"/>
          </a:xfrm>
          <a:prstGeom prst="rect">
            <a:avLst/>
          </a:prstGeom>
          <a:noFill/>
        </p:spPr>
        <p:txBody>
          <a:bodyPr wrap="square" rtlCol="0">
            <a:spAutoFit/>
          </a:bodyPr>
          <a:lstStyle/>
          <a:p>
            <a:pPr marL="457200" indent="-457200" algn="just">
              <a:lnSpc>
                <a:spcPct val="150000"/>
              </a:lnSpc>
              <a:buFont typeface="Arial" panose="020B0604020202020204" pitchFamily="34" charset="0"/>
              <a:buChar char="•"/>
            </a:pPr>
            <a:r>
              <a:rPr lang="en-US" sz="2400" b="1" dirty="0" smtClean="0">
                <a:latin typeface="Arial" panose="020B0604020202020204" pitchFamily="34" charset="0"/>
                <a:cs typeface="Arial" panose="020B0604020202020204" pitchFamily="34" charset="0"/>
              </a:rPr>
              <a:t>It is necessary that </a:t>
            </a:r>
            <a:r>
              <a:rPr lang="en-US" sz="2400" b="1" dirty="0" smtClean="0">
                <a:solidFill>
                  <a:srgbClr val="FF0000"/>
                </a:solidFill>
                <a:latin typeface="Arial" panose="020B0604020202020204" pitchFamily="34" charset="0"/>
                <a:cs typeface="Arial" panose="020B0604020202020204" pitchFamily="34" charset="0"/>
              </a:rPr>
              <a:t>Unit level learning outcomes(ULO) </a:t>
            </a:r>
            <a:r>
              <a:rPr lang="en-US" sz="2400" b="1" dirty="0" smtClean="0">
                <a:latin typeface="Arial" panose="020B0604020202020204" pitchFamily="34" charset="0"/>
                <a:cs typeface="Arial" panose="020B0604020202020204" pitchFamily="34" charset="0"/>
              </a:rPr>
              <a:t>have to be prepared by the Teacher in line with course outcomes.</a:t>
            </a:r>
          </a:p>
          <a:p>
            <a:pPr marL="457200" indent="-457200" algn="just">
              <a:buFont typeface="Arial" panose="020B0604020202020204" pitchFamily="34" charset="0"/>
              <a:buChar char="•"/>
            </a:pPr>
            <a:endParaRPr lang="en-US" sz="2400" b="1" dirty="0">
              <a:latin typeface="Arial" panose="020B0604020202020204" pitchFamily="34" charset="0"/>
              <a:cs typeface="Arial" panose="020B0604020202020204" pitchFamily="34" charset="0"/>
            </a:endParaRPr>
          </a:p>
          <a:p>
            <a:pPr marL="457200" indent="-457200" algn="just">
              <a:lnSpc>
                <a:spcPct val="150000"/>
              </a:lnSpc>
              <a:buFont typeface="Arial" panose="020B0604020202020204" pitchFamily="34" charset="0"/>
              <a:buChar char="•"/>
            </a:pPr>
            <a:r>
              <a:rPr lang="en-US" sz="2400" b="1" dirty="0" smtClean="0">
                <a:latin typeface="Arial" panose="020B0604020202020204" pitchFamily="34" charset="0"/>
                <a:cs typeface="Arial" panose="020B0604020202020204" pitchFamily="34" charset="0"/>
              </a:rPr>
              <a:t> Based on the ULOs, the teaching and assessment strategies have to be planned for any given Unit. </a:t>
            </a:r>
          </a:p>
          <a:p>
            <a:pPr marL="457200" indent="-457200" algn="just">
              <a:buFont typeface="Arial" panose="020B0604020202020204" pitchFamily="34" charset="0"/>
              <a:buChar char="•"/>
            </a:pPr>
            <a:endParaRPr lang="en-US" sz="2400" b="1" dirty="0">
              <a:latin typeface="Arial" panose="020B0604020202020204" pitchFamily="34" charset="0"/>
              <a:cs typeface="Arial" panose="020B0604020202020204" pitchFamily="34" charset="0"/>
            </a:endParaRPr>
          </a:p>
          <a:p>
            <a:pPr marL="457200" indent="-457200" algn="just">
              <a:lnSpc>
                <a:spcPct val="150000"/>
              </a:lnSpc>
              <a:buFont typeface="Arial" panose="020B0604020202020204" pitchFamily="34" charset="0"/>
              <a:buChar char="•"/>
            </a:pPr>
            <a:r>
              <a:rPr lang="en-US" sz="2400" b="1" dirty="0" smtClean="0">
                <a:latin typeface="Arial" panose="020B0604020202020204" pitchFamily="34" charset="0"/>
                <a:cs typeface="Arial" panose="020B0604020202020204" pitchFamily="34" charset="0"/>
              </a:rPr>
              <a:t>Mapping of teaching strategies and assessment  questions to each of the  Unit level L.Os (ULOs) is necessary.</a:t>
            </a:r>
          </a:p>
          <a:p>
            <a:pPr marL="457200" indent="-457200" algn="just">
              <a:lnSpc>
                <a:spcPct val="150000"/>
              </a:lnSpc>
            </a:pPr>
            <a:endParaRPr lang="en-US" sz="2400" b="1" dirty="0" smtClean="0">
              <a:latin typeface="Arial" panose="020B0604020202020204" pitchFamily="34" charset="0"/>
              <a:cs typeface="Arial" panose="020B0604020202020204" pitchFamily="34" charset="0"/>
            </a:endParaRPr>
          </a:p>
          <a:p>
            <a:pPr marL="457200" indent="-457200" algn="just">
              <a:lnSpc>
                <a:spcPct val="150000"/>
              </a:lnSpc>
              <a:buFont typeface="Arial" panose="020B0604020202020204" pitchFamily="34" charset="0"/>
              <a:buChar char="•"/>
            </a:pPr>
            <a:r>
              <a:rPr lang="en-US" sz="2400" b="1" dirty="0" smtClean="0">
                <a:latin typeface="Arial" panose="020B0604020202020204" pitchFamily="34" charset="0"/>
                <a:cs typeface="Arial" panose="020B0604020202020204" pitchFamily="34" charset="0"/>
              </a:rPr>
              <a:t>We must understand and implement the </a:t>
            </a:r>
            <a:r>
              <a:rPr lang="en-US" sz="2400" b="1" dirty="0" smtClean="0">
                <a:solidFill>
                  <a:srgbClr val="FF0000"/>
                </a:solidFill>
                <a:latin typeface="Arial" panose="020B0604020202020204" pitchFamily="34" charset="0"/>
                <a:cs typeface="Arial" panose="020B0604020202020204" pitchFamily="34" charset="0"/>
              </a:rPr>
              <a:t>‘ Learner Centered Pedagogical Practices’</a:t>
            </a:r>
          </a:p>
          <a:p>
            <a:pPr algn="just"/>
            <a:endParaRPr lang="en-US" sz="2400" b="1" dirty="0">
              <a:latin typeface="Arial" panose="020B0604020202020204" pitchFamily="34" charset="0"/>
              <a:cs typeface="Arial" panose="020B0604020202020204" pitchFamily="34" charset="0"/>
            </a:endParaRPr>
          </a:p>
        </p:txBody>
      </p:sp>
    </p:spTree>
    <p:extLst>
      <p:ext uri="{BB962C8B-B14F-4D97-AF65-F5344CB8AC3E}">
        <p14:creationId xmlns="" xmlns:p14="http://schemas.microsoft.com/office/powerpoint/2010/main" val="3813716712"/>
      </p:ext>
    </p:extLst>
  </p:cSld>
  <p:clrMapOvr>
    <a:masterClrMapping/>
  </p:clrMapOvr>
  <p:transition spd="med">
    <p:fade/>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280159" y="2979867"/>
            <a:ext cx="9929308" cy="584775"/>
          </a:xfrm>
          <a:prstGeom prst="rect">
            <a:avLst/>
          </a:prstGeom>
          <a:noFill/>
          <a:ln>
            <a:solidFill>
              <a:schemeClr val="bg2"/>
            </a:solidFill>
          </a:ln>
        </p:spPr>
        <p:txBody>
          <a:bodyPr wrap="square" rtlCol="0">
            <a:spAutoFit/>
          </a:bodyPr>
          <a:lstStyle/>
          <a:p>
            <a:pPr algn="ctr"/>
            <a:r>
              <a:rPr lang="en-US" sz="3200" b="1" dirty="0" smtClean="0">
                <a:solidFill>
                  <a:srgbClr val="C00000"/>
                </a:solidFill>
                <a:latin typeface="Arial" pitchFamily="34" charset="0"/>
                <a:cs typeface="Arial" pitchFamily="34" charset="0"/>
              </a:rPr>
              <a:t>Learner - Centered Pedagogical Practices</a:t>
            </a:r>
          </a:p>
        </p:txBody>
      </p:sp>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2738" name="Rectangle 2"/>
          <p:cNvSpPr>
            <a:spLocks noGrp="1" noChangeArrowheads="1"/>
          </p:cNvSpPr>
          <p:nvPr>
            <p:ph type="title"/>
          </p:nvPr>
        </p:nvSpPr>
        <p:spPr>
          <a:xfrm>
            <a:off x="711360" y="1058193"/>
            <a:ext cx="10374339" cy="45719"/>
          </a:xfrm>
        </p:spPr>
        <p:txBody>
          <a:bodyPr>
            <a:noAutofit/>
          </a:bodyPr>
          <a:lstStyle/>
          <a:p>
            <a:pPr>
              <a:defRPr/>
            </a:pPr>
            <a:r>
              <a:rPr lang="en-US" altLang="en-US" sz="2800" b="1" dirty="0" smtClean="0">
                <a:solidFill>
                  <a:srgbClr val="FF0000"/>
                </a:solidFill>
                <a:latin typeface="Arial" panose="020B0604020202020204" pitchFamily="34" charset="0"/>
                <a:cs typeface="Arial" panose="020B0604020202020204" pitchFamily="34" charset="0"/>
              </a:rPr>
              <a:t>Why focus teaching on the learner? (</a:t>
            </a:r>
            <a:r>
              <a:rPr lang="en-US" altLang="en-US" sz="2800" b="1" dirty="0" smtClean="0">
                <a:solidFill>
                  <a:schemeClr val="tx1"/>
                </a:solidFill>
                <a:latin typeface="Arial" panose="020B0604020202020204" pitchFamily="34" charset="0"/>
                <a:cs typeface="Arial" panose="020B0604020202020204" pitchFamily="34" charset="0"/>
              </a:rPr>
              <a:t>Diverse Learners</a:t>
            </a:r>
            <a:r>
              <a:rPr lang="en-US" altLang="en-US" sz="2800" b="1" dirty="0" smtClean="0">
                <a:solidFill>
                  <a:srgbClr val="FF0000"/>
                </a:solidFill>
                <a:latin typeface="Arial" panose="020B0604020202020204" pitchFamily="34" charset="0"/>
                <a:cs typeface="Arial" panose="020B0604020202020204" pitchFamily="34" charset="0"/>
              </a:rPr>
              <a:t>)</a:t>
            </a:r>
            <a:endParaRPr lang="en-GB" altLang="en-US" sz="2800" b="1" dirty="0" smtClean="0">
              <a:solidFill>
                <a:srgbClr val="FF0000"/>
              </a:solidFill>
              <a:latin typeface="Arial" panose="020B0604020202020204" pitchFamily="34" charset="0"/>
              <a:cs typeface="Arial" panose="020B0604020202020204" pitchFamily="34" charset="0"/>
            </a:endParaRPr>
          </a:p>
        </p:txBody>
      </p:sp>
      <p:sp>
        <p:nvSpPr>
          <p:cNvPr id="372739" name="Rectangle 3"/>
          <p:cNvSpPr>
            <a:spLocks noGrp="1" noChangeArrowheads="1"/>
          </p:cNvSpPr>
          <p:nvPr>
            <p:ph type="body" idx="1"/>
          </p:nvPr>
        </p:nvSpPr>
        <p:spPr>
          <a:xfrm>
            <a:off x="767016" y="1670304"/>
            <a:ext cx="11424985" cy="3840480"/>
          </a:xfrm>
        </p:spPr>
        <p:txBody>
          <a:bodyPr>
            <a:normAutofit/>
          </a:bodyPr>
          <a:lstStyle/>
          <a:p>
            <a:pPr>
              <a:lnSpc>
                <a:spcPct val="80000"/>
              </a:lnSpc>
              <a:buFontTx/>
              <a:buNone/>
              <a:defRPr/>
            </a:pPr>
            <a:r>
              <a:rPr lang="en-US" altLang="en-US" sz="3600" b="1" dirty="0" smtClean="0">
                <a:solidFill>
                  <a:srgbClr val="FF0000"/>
                </a:solidFill>
                <a:latin typeface="Times New Roman" panose="02020603050405020304" pitchFamily="18" charset="0"/>
              </a:rPr>
              <a:t> </a:t>
            </a:r>
            <a:r>
              <a:rPr lang="en-US" altLang="en-US" sz="2000" b="1" dirty="0" smtClean="0">
                <a:solidFill>
                  <a:srgbClr val="FFFF00"/>
                </a:solidFill>
                <a:latin typeface="Times New Roman" panose="02020603050405020304" pitchFamily="18" charset="0"/>
              </a:rPr>
              <a:t>. . .</a:t>
            </a:r>
          </a:p>
          <a:p>
            <a:pPr>
              <a:lnSpc>
                <a:spcPct val="80000"/>
              </a:lnSpc>
              <a:defRPr/>
            </a:pPr>
            <a:endParaRPr lang="en-US" altLang="en-US" sz="2000" b="1" dirty="0" smtClean="0">
              <a:solidFill>
                <a:srgbClr val="FFFF00"/>
              </a:solidFill>
              <a:latin typeface="Times New Roman" panose="02020603050405020304" pitchFamily="18" charset="0"/>
            </a:endParaRPr>
          </a:p>
          <a:p>
            <a:pPr>
              <a:lnSpc>
                <a:spcPct val="80000"/>
              </a:lnSpc>
              <a:defRPr/>
            </a:pPr>
            <a:endParaRPr lang="en-US" altLang="en-US" sz="2000" b="1" dirty="0" smtClean="0">
              <a:solidFill>
                <a:srgbClr val="FFFF00"/>
              </a:solidFill>
              <a:latin typeface="Times New Roman" panose="02020603050405020304" pitchFamily="18" charset="0"/>
            </a:endParaRPr>
          </a:p>
          <a:p>
            <a:pPr>
              <a:lnSpc>
                <a:spcPct val="80000"/>
              </a:lnSpc>
              <a:defRPr/>
            </a:pPr>
            <a:endParaRPr lang="en-US" altLang="en-US" sz="2000" b="1" dirty="0" smtClean="0">
              <a:solidFill>
                <a:srgbClr val="FFFF00"/>
              </a:solidFill>
              <a:latin typeface="Times New Roman" panose="02020603050405020304" pitchFamily="18" charset="0"/>
            </a:endParaRPr>
          </a:p>
          <a:p>
            <a:pPr>
              <a:lnSpc>
                <a:spcPct val="80000"/>
              </a:lnSpc>
              <a:defRPr/>
            </a:pPr>
            <a:endParaRPr lang="en-US" altLang="en-US" sz="2000" b="1" dirty="0" smtClean="0">
              <a:solidFill>
                <a:srgbClr val="FFFF00"/>
              </a:solidFill>
              <a:latin typeface="Times New Roman" panose="02020603050405020304" pitchFamily="18" charset="0"/>
            </a:endParaRPr>
          </a:p>
          <a:p>
            <a:pPr>
              <a:lnSpc>
                <a:spcPct val="80000"/>
              </a:lnSpc>
              <a:buFontTx/>
              <a:buNone/>
              <a:defRPr/>
            </a:pPr>
            <a:r>
              <a:rPr lang="en-GB" altLang="en-US" sz="2000" b="1" dirty="0" smtClean="0">
                <a:solidFill>
                  <a:srgbClr val="FFFF00"/>
                </a:solidFill>
                <a:latin typeface="Times New Roman" panose="02020603050405020304" pitchFamily="18" charset="0"/>
              </a:rPr>
              <a:t>:</a:t>
            </a:r>
          </a:p>
        </p:txBody>
      </p:sp>
      <p:pic>
        <p:nvPicPr>
          <p:cNvPr id="372740" name="Picture 4"/>
          <p:cNvPicPr>
            <a:picLocks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4586877" y="2579767"/>
            <a:ext cx="3150980" cy="2021554"/>
          </a:xfrm>
          <a:prstGeom prst="rect">
            <a:avLst/>
          </a:prstGeom>
          <a:solidFill>
            <a:srgbClr val="2F05CB"/>
          </a:solidFill>
          <a:ln>
            <a:noFill/>
          </a:ln>
          <a:effectLst/>
        </p:spPr>
      </p:pic>
      <p:pic>
        <p:nvPicPr>
          <p:cNvPr id="372741" name="Picture 5"/>
          <p:cNvPicPr>
            <a:picLocks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1152553" y="2625947"/>
            <a:ext cx="3048784" cy="2021554"/>
          </a:xfrm>
          <a:prstGeom prst="rect">
            <a:avLst/>
          </a:prstGeom>
          <a:solidFill>
            <a:srgbClr val="FFC000"/>
          </a:solidFill>
          <a:ln>
            <a:noFill/>
          </a:ln>
          <a:effectLst/>
        </p:spPr>
      </p:pic>
      <p:pic>
        <p:nvPicPr>
          <p:cNvPr id="372742" name="Picture 6" descr="MCAN02482_0000[1]"/>
          <p:cNvPicPr>
            <a:picLocks noChangeAspect="1" noChangeArrowheads="1"/>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flipH="1">
            <a:off x="8328688" y="2579767"/>
            <a:ext cx="3099568" cy="2021554"/>
          </a:xfrm>
          <a:prstGeom prst="rect">
            <a:avLst/>
          </a:prstGeom>
          <a:solidFill>
            <a:srgbClr val="2F05CB"/>
          </a:solidFill>
          <a:ln>
            <a:noFill/>
          </a:ln>
        </p:spPr>
      </p:pic>
    </p:spTree>
    <p:extLst>
      <p:ext uri="{BB962C8B-B14F-4D97-AF65-F5344CB8AC3E}">
        <p14:creationId xmlns:p14="http://schemas.microsoft.com/office/powerpoint/2010/main" xmlns="" val="2288785693"/>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72738"/>
                                        </p:tgtEl>
                                        <p:attrNameLst>
                                          <p:attrName>style.visibility</p:attrName>
                                        </p:attrNameLst>
                                      </p:cBhvr>
                                      <p:to>
                                        <p:strVal val="visible"/>
                                      </p:to>
                                    </p:set>
                                    <p:animEffect transition="in" filter="wipe(left)">
                                      <p:cBhvr>
                                        <p:cTn id="7" dur="2000"/>
                                        <p:tgtEl>
                                          <p:spTgt spid="372738"/>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372741"/>
                                        </p:tgtEl>
                                        <p:attrNameLst>
                                          <p:attrName>style.visibility</p:attrName>
                                        </p:attrNameLst>
                                      </p:cBhvr>
                                      <p:to>
                                        <p:strVal val="visible"/>
                                      </p:to>
                                    </p:set>
                                    <p:animEffect transition="in" filter="box(in)">
                                      <p:cBhvr>
                                        <p:cTn id="12" dur="5000"/>
                                        <p:tgtEl>
                                          <p:spTgt spid="372741"/>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372740"/>
                                        </p:tgtEl>
                                        <p:attrNameLst>
                                          <p:attrName>style.visibility</p:attrName>
                                        </p:attrNameLst>
                                      </p:cBhvr>
                                      <p:to>
                                        <p:strVal val="visible"/>
                                      </p:to>
                                    </p:set>
                                    <p:animEffect transition="in" filter="checkerboard(across)">
                                      <p:cBhvr>
                                        <p:cTn id="17" dur="2000"/>
                                        <p:tgtEl>
                                          <p:spTgt spid="372740"/>
                                        </p:tgtEl>
                                      </p:cBhvr>
                                    </p:animEffect>
                                  </p:childTnLst>
                                </p:cTn>
                              </p:par>
                            </p:childTnLst>
                          </p:cTn>
                        </p:par>
                      </p:childTnLst>
                    </p:cTn>
                  </p:par>
                  <p:par>
                    <p:cTn id="18" fill="hold">
                      <p:stCondLst>
                        <p:cond delay="indefinite"/>
                      </p:stCondLst>
                      <p:childTnLst>
                        <p:par>
                          <p:cTn id="19" fill="hold">
                            <p:stCondLst>
                              <p:cond delay="0"/>
                            </p:stCondLst>
                            <p:childTnLst>
                              <p:par>
                                <p:cTn id="20" presetID="2" presetClass="entr" presetSubtype="8" fill="hold" nodeType="clickEffect">
                                  <p:stCondLst>
                                    <p:cond delay="0"/>
                                  </p:stCondLst>
                                  <p:childTnLst>
                                    <p:set>
                                      <p:cBhvr>
                                        <p:cTn id="21" dur="1" fill="hold">
                                          <p:stCondLst>
                                            <p:cond delay="0"/>
                                          </p:stCondLst>
                                        </p:cTn>
                                        <p:tgtEl>
                                          <p:spTgt spid="372742"/>
                                        </p:tgtEl>
                                        <p:attrNameLst>
                                          <p:attrName>style.visibility</p:attrName>
                                        </p:attrNameLst>
                                      </p:cBhvr>
                                      <p:to>
                                        <p:strVal val="visible"/>
                                      </p:to>
                                    </p:set>
                                    <p:anim calcmode="lin" valueType="num">
                                      <p:cBhvr additive="base">
                                        <p:cTn id="22" dur="500" fill="hold"/>
                                        <p:tgtEl>
                                          <p:spTgt spid="372742"/>
                                        </p:tgtEl>
                                        <p:attrNameLst>
                                          <p:attrName>ppt_x</p:attrName>
                                        </p:attrNameLst>
                                      </p:cBhvr>
                                      <p:tavLst>
                                        <p:tav tm="0">
                                          <p:val>
                                            <p:strVal val="0-#ppt_w/2"/>
                                          </p:val>
                                        </p:tav>
                                        <p:tav tm="100000">
                                          <p:val>
                                            <p:strVal val="#ppt_x"/>
                                          </p:val>
                                        </p:tav>
                                      </p:tavLst>
                                    </p:anim>
                                    <p:anim calcmode="lin" valueType="num">
                                      <p:cBhvr additive="base">
                                        <p:cTn id="23" dur="500" fill="hold"/>
                                        <p:tgtEl>
                                          <p:spTgt spid="372742"/>
                                        </p:tgtEl>
                                        <p:attrNameLst>
                                          <p:attrName>ppt_y</p:attrName>
                                        </p:attrNameLst>
                                      </p:cBhvr>
                                      <p:tavLst>
                                        <p:tav tm="0">
                                          <p:val>
                                            <p:strVal val="#ppt_y"/>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2" presetClass="entr" presetSubtype="4" fill="hold" nodeType="clickEffect">
                                  <p:stCondLst>
                                    <p:cond delay="0"/>
                                  </p:stCondLst>
                                  <p:childTnLst>
                                    <p:set>
                                      <p:cBhvr>
                                        <p:cTn id="27" dur="1" fill="hold">
                                          <p:stCondLst>
                                            <p:cond delay="0"/>
                                          </p:stCondLst>
                                        </p:cTn>
                                        <p:tgtEl>
                                          <p:spTgt spid="372739">
                                            <p:txEl>
                                              <p:pRg st="0" end="0"/>
                                            </p:txEl>
                                          </p:spTgt>
                                        </p:tgtEl>
                                        <p:attrNameLst>
                                          <p:attrName>style.visibility</p:attrName>
                                        </p:attrNameLst>
                                      </p:cBhvr>
                                      <p:to>
                                        <p:strVal val="visible"/>
                                      </p:to>
                                    </p:set>
                                    <p:anim calcmode="lin" valueType="num">
                                      <p:cBhvr additive="base">
                                        <p:cTn id="28" dur="2000" fill="hold"/>
                                        <p:tgtEl>
                                          <p:spTgt spid="372739">
                                            <p:txEl>
                                              <p:pRg st="0" end="0"/>
                                            </p:txEl>
                                          </p:spTgt>
                                        </p:tgtEl>
                                        <p:attrNameLst>
                                          <p:attrName>ppt_x</p:attrName>
                                        </p:attrNameLst>
                                      </p:cBhvr>
                                      <p:tavLst>
                                        <p:tav tm="0">
                                          <p:val>
                                            <p:strVal val="#ppt_x"/>
                                          </p:val>
                                        </p:tav>
                                        <p:tav tm="100000">
                                          <p:val>
                                            <p:strVal val="#ppt_x"/>
                                          </p:val>
                                        </p:tav>
                                      </p:tavLst>
                                    </p:anim>
                                    <p:anim calcmode="lin" valueType="num">
                                      <p:cBhvr additive="base">
                                        <p:cTn id="29" dur="2000" fill="hold"/>
                                        <p:tgtEl>
                                          <p:spTgt spid="372739">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2738" grpId="0"/>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289629"/>
            <a:ext cx="11272911" cy="7442037"/>
          </a:xfrm>
          <a:prstGeom prst="rect">
            <a:avLst/>
          </a:prstGeom>
        </p:spPr>
        <p:txBody>
          <a:bodyPr wrap="square">
            <a:spAutoFit/>
          </a:bodyPr>
          <a:lstStyle/>
          <a:p>
            <a:pPr lvl="1">
              <a:lnSpc>
                <a:spcPct val="150000"/>
              </a:lnSpc>
              <a:buFont typeface="Wingdings" panose="05000000000000000000" pitchFamily="2" charset="2"/>
              <a:buChar char="u"/>
              <a:defRPr/>
            </a:pPr>
            <a:r>
              <a:rPr lang="en-GB" altLang="en-US" sz="2400" b="1" u="sng" dirty="0">
                <a:solidFill>
                  <a:srgbClr val="FF0000"/>
                </a:solidFill>
                <a:latin typeface="Arial" panose="020B0604020202020204" pitchFamily="34" charset="0"/>
                <a:cs typeface="Arial" panose="020B0604020202020204" pitchFamily="34" charset="0"/>
              </a:rPr>
              <a:t>Learning styles are different</a:t>
            </a:r>
          </a:p>
          <a:p>
            <a:pPr lvl="1">
              <a:lnSpc>
                <a:spcPct val="150000"/>
              </a:lnSpc>
              <a:buFont typeface="Wingdings" panose="05000000000000000000" pitchFamily="2" charset="2"/>
              <a:buChar char="u"/>
              <a:defRPr/>
            </a:pPr>
            <a:r>
              <a:rPr lang="en-GB" altLang="en-US" sz="2400" b="1" dirty="0">
                <a:latin typeface="Arial" panose="020B0604020202020204" pitchFamily="34" charset="0"/>
                <a:cs typeface="Arial" panose="020B0604020202020204" pitchFamily="34" charset="0"/>
              </a:rPr>
              <a:t> Sensory/ </a:t>
            </a:r>
            <a:r>
              <a:rPr lang="en-GB" altLang="en-US" sz="2400" b="1" dirty="0" smtClean="0">
                <a:latin typeface="Arial" panose="020B0604020202020204" pitchFamily="34" charset="0"/>
                <a:cs typeface="Arial" panose="020B0604020202020204" pitchFamily="34" charset="0"/>
              </a:rPr>
              <a:t>Intuitive</a:t>
            </a:r>
          </a:p>
          <a:p>
            <a:pPr lvl="1">
              <a:lnSpc>
                <a:spcPct val="150000"/>
              </a:lnSpc>
              <a:buFont typeface="Wingdings" panose="05000000000000000000" pitchFamily="2" charset="2"/>
              <a:buChar char="u"/>
              <a:defRPr/>
            </a:pPr>
            <a:r>
              <a:rPr lang="en-GB" altLang="en-US" sz="2400" b="1" dirty="0" smtClean="0">
                <a:solidFill>
                  <a:srgbClr val="C00000"/>
                </a:solidFill>
                <a:latin typeface="Arial" panose="020B0604020202020204" pitchFamily="34" charset="0"/>
                <a:cs typeface="Arial" panose="020B0604020202020204" pitchFamily="34" charset="0"/>
              </a:rPr>
              <a:t>Visual</a:t>
            </a:r>
            <a:r>
              <a:rPr lang="en-GB" altLang="en-US" sz="2400" b="1" dirty="0">
                <a:solidFill>
                  <a:srgbClr val="C00000"/>
                </a:solidFill>
                <a:latin typeface="Arial" panose="020B0604020202020204" pitchFamily="34" charset="0"/>
                <a:cs typeface="Arial" panose="020B0604020202020204" pitchFamily="34" charset="0"/>
              </a:rPr>
              <a:t>/ </a:t>
            </a:r>
            <a:r>
              <a:rPr lang="en-GB" altLang="en-US" sz="2400" b="1" dirty="0" smtClean="0">
                <a:solidFill>
                  <a:srgbClr val="C00000"/>
                </a:solidFill>
                <a:latin typeface="Arial" panose="020B0604020202020204" pitchFamily="34" charset="0"/>
                <a:cs typeface="Arial" panose="020B0604020202020204" pitchFamily="34" charset="0"/>
              </a:rPr>
              <a:t>Auditory/ Kinaesthetic (physical activities</a:t>
            </a:r>
            <a:r>
              <a:rPr lang="en-GB" altLang="en-US" sz="2400" b="1" dirty="0">
                <a:solidFill>
                  <a:srgbClr val="C00000"/>
                </a:solidFill>
                <a:latin typeface="Arial" panose="020B0604020202020204" pitchFamily="34" charset="0"/>
                <a:cs typeface="Arial" panose="020B0604020202020204" pitchFamily="34" charset="0"/>
              </a:rPr>
              <a:t>)</a:t>
            </a:r>
          </a:p>
          <a:p>
            <a:pPr lvl="1">
              <a:lnSpc>
                <a:spcPct val="150000"/>
              </a:lnSpc>
              <a:buFont typeface="Wingdings" panose="05000000000000000000" pitchFamily="2" charset="2"/>
              <a:buChar char="u"/>
              <a:defRPr/>
            </a:pPr>
            <a:r>
              <a:rPr lang="en-GB" altLang="en-US" sz="2400" b="1" dirty="0" smtClean="0">
                <a:solidFill>
                  <a:srgbClr val="00B050"/>
                </a:solidFill>
                <a:latin typeface="Arial" panose="020B0604020202020204" pitchFamily="34" charset="0"/>
                <a:cs typeface="Arial" panose="020B0604020202020204" pitchFamily="34" charset="0"/>
              </a:rPr>
              <a:t>Inductive/Deductive  </a:t>
            </a:r>
          </a:p>
          <a:p>
            <a:pPr lvl="1">
              <a:lnSpc>
                <a:spcPct val="150000"/>
              </a:lnSpc>
              <a:buFont typeface="Wingdings" panose="05000000000000000000" pitchFamily="2" charset="2"/>
              <a:buChar char="u"/>
              <a:defRPr/>
            </a:pPr>
            <a:r>
              <a:rPr lang="en-GB" altLang="en-US" sz="2400" b="1" dirty="0" smtClean="0">
                <a:solidFill>
                  <a:srgbClr val="0070C0"/>
                </a:solidFill>
                <a:latin typeface="Arial" panose="020B0604020202020204" pitchFamily="34" charset="0"/>
                <a:cs typeface="Arial" panose="020B0604020202020204" pitchFamily="34" charset="0"/>
              </a:rPr>
              <a:t>Active/Reflective</a:t>
            </a:r>
            <a:endParaRPr lang="en-GB" altLang="en-US" sz="2400" b="1" dirty="0">
              <a:solidFill>
                <a:srgbClr val="0070C0"/>
              </a:solidFill>
              <a:latin typeface="Arial" panose="020B0604020202020204" pitchFamily="34" charset="0"/>
              <a:cs typeface="Arial" panose="020B0604020202020204" pitchFamily="34" charset="0"/>
            </a:endParaRPr>
          </a:p>
          <a:p>
            <a:pPr lvl="1">
              <a:lnSpc>
                <a:spcPct val="150000"/>
              </a:lnSpc>
              <a:buFont typeface="Wingdings" panose="05000000000000000000" pitchFamily="2" charset="2"/>
              <a:buChar char="u"/>
              <a:defRPr/>
            </a:pPr>
            <a:r>
              <a:rPr lang="en-GB" altLang="en-US" sz="2400" b="1" dirty="0">
                <a:latin typeface="Arial" panose="020B0604020202020204" pitchFamily="34" charset="0"/>
                <a:cs typeface="Arial" panose="020B0604020202020204" pitchFamily="34" charset="0"/>
              </a:rPr>
              <a:t> </a:t>
            </a:r>
            <a:r>
              <a:rPr lang="en-GB" altLang="en-US" sz="2400" b="1" dirty="0">
                <a:solidFill>
                  <a:srgbClr val="7030A0"/>
                </a:solidFill>
                <a:latin typeface="Arial" panose="020B0604020202020204" pitchFamily="34" charset="0"/>
                <a:cs typeface="Arial" panose="020B0604020202020204" pitchFamily="34" charset="0"/>
              </a:rPr>
              <a:t>Sequential/Global</a:t>
            </a:r>
          </a:p>
          <a:p>
            <a:pPr lvl="1">
              <a:lnSpc>
                <a:spcPct val="150000"/>
              </a:lnSpc>
              <a:buFont typeface="Wingdings" panose="05000000000000000000" pitchFamily="2" charset="2"/>
              <a:buChar char="u"/>
              <a:defRPr/>
            </a:pPr>
            <a:r>
              <a:rPr lang="en-GB" altLang="en-US" sz="2400" b="1" dirty="0">
                <a:latin typeface="Arial" panose="020B0604020202020204" pitchFamily="34" charset="0"/>
                <a:cs typeface="Arial" panose="020B0604020202020204" pitchFamily="34" charset="0"/>
              </a:rPr>
              <a:t>Approaches to learning,  Pace of intellectual </a:t>
            </a:r>
            <a:r>
              <a:rPr lang="en-GB" altLang="en-US" sz="2400" b="1" dirty="0" smtClean="0">
                <a:latin typeface="Arial" panose="020B0604020202020204" pitchFamily="34" charset="0"/>
                <a:cs typeface="Arial" panose="020B0604020202020204" pitchFamily="34" charset="0"/>
              </a:rPr>
              <a:t>development </a:t>
            </a:r>
            <a:r>
              <a:rPr lang="en-GB" altLang="en-US" sz="2400" b="1" dirty="0">
                <a:latin typeface="Arial" panose="020B0604020202020204" pitchFamily="34" charset="0"/>
                <a:cs typeface="Arial" panose="020B0604020202020204" pitchFamily="34" charset="0"/>
              </a:rPr>
              <a:t>are </a:t>
            </a:r>
            <a:r>
              <a:rPr lang="en-GB" altLang="en-US" sz="2400" b="1" dirty="0" smtClean="0">
                <a:latin typeface="Arial" panose="020B0604020202020204" pitchFamily="34" charset="0"/>
                <a:cs typeface="Arial" panose="020B0604020202020204" pitchFamily="34" charset="0"/>
              </a:rPr>
              <a:t>different.</a:t>
            </a:r>
          </a:p>
          <a:p>
            <a:pPr lvl="1">
              <a:lnSpc>
                <a:spcPct val="150000"/>
              </a:lnSpc>
              <a:buFont typeface="Wingdings" panose="05000000000000000000" pitchFamily="2" charset="2"/>
              <a:buChar char="u"/>
              <a:defRPr/>
            </a:pPr>
            <a:r>
              <a:rPr lang="en-GB" altLang="en-US" sz="2400" b="1" dirty="0" smtClean="0">
                <a:latin typeface="Arial" panose="020B0604020202020204" pitchFamily="34" charset="0"/>
                <a:cs typeface="Arial" panose="020B0604020202020204" pitchFamily="34" charset="0"/>
              </a:rPr>
              <a:t> </a:t>
            </a:r>
            <a:r>
              <a:rPr lang="en-GB" altLang="en-US" sz="2400" b="1" dirty="0" smtClean="0">
                <a:solidFill>
                  <a:srgbClr val="C00000"/>
                </a:solidFill>
                <a:latin typeface="Arial" panose="020B0604020202020204" pitchFamily="34" charset="0"/>
                <a:cs typeface="Arial" panose="020B0604020202020204" pitchFamily="34" charset="0"/>
              </a:rPr>
              <a:t>Different cultural, and socio-economic backgrounds</a:t>
            </a:r>
          </a:p>
          <a:p>
            <a:pPr lvl="1">
              <a:lnSpc>
                <a:spcPct val="150000"/>
              </a:lnSpc>
              <a:buFont typeface="Wingdings" panose="05000000000000000000" pitchFamily="2" charset="2"/>
              <a:buChar char="u"/>
              <a:defRPr/>
            </a:pPr>
            <a:r>
              <a:rPr lang="en-GB" altLang="en-US" sz="2400" b="1" dirty="0" smtClean="0">
                <a:latin typeface="Arial" panose="020B0604020202020204" pitchFamily="34" charset="0"/>
                <a:cs typeface="Arial" panose="020B0604020202020204" pitchFamily="34" charset="0"/>
              </a:rPr>
              <a:t> Differently </a:t>
            </a:r>
            <a:r>
              <a:rPr lang="en-GB" altLang="en-US" sz="2400" b="1" dirty="0" err="1" smtClean="0">
                <a:latin typeface="Arial" panose="020B0604020202020204" pitchFamily="34" charset="0"/>
                <a:cs typeface="Arial" panose="020B0604020202020204" pitchFamily="34" charset="0"/>
              </a:rPr>
              <a:t>abled</a:t>
            </a:r>
            <a:r>
              <a:rPr lang="en-GB" altLang="en-US" sz="2400" b="1" dirty="0" smtClean="0">
                <a:latin typeface="Arial" panose="020B0604020202020204" pitchFamily="34" charset="0"/>
                <a:cs typeface="Arial" panose="020B0604020202020204" pitchFamily="34" charset="0"/>
              </a:rPr>
              <a:t> students</a:t>
            </a:r>
            <a:endParaRPr lang="en-GB" altLang="en-US" sz="2400" b="1" dirty="0">
              <a:latin typeface="Arial" panose="020B0604020202020204" pitchFamily="34" charset="0"/>
              <a:cs typeface="Arial" panose="020B0604020202020204" pitchFamily="34" charset="0"/>
            </a:endParaRPr>
          </a:p>
          <a:p>
            <a:pPr lvl="1">
              <a:defRPr/>
            </a:pPr>
            <a:r>
              <a:rPr lang="en-GB" altLang="en-US" sz="2200" b="1" i="1" dirty="0">
                <a:solidFill>
                  <a:srgbClr val="C00000"/>
                </a:solidFill>
                <a:latin typeface="Arial" panose="020B0604020202020204" pitchFamily="34" charset="0"/>
                <a:cs typeface="Arial" panose="020B0604020202020204" pitchFamily="34" charset="0"/>
              </a:rPr>
              <a:t>Ref:’ Understanding Student Differences, Richard Felder &amp; Rebecca Brent, J. Engineering Education, 94(1), 57-72, (2005).</a:t>
            </a:r>
            <a:endParaRPr lang="en-US" altLang="en-US" sz="2200" b="1" i="1" dirty="0">
              <a:solidFill>
                <a:srgbClr val="C00000"/>
              </a:solidFill>
              <a:latin typeface="Arial" panose="020B0604020202020204" pitchFamily="34" charset="0"/>
              <a:cs typeface="Arial" panose="020B0604020202020204" pitchFamily="34" charset="0"/>
            </a:endParaRPr>
          </a:p>
          <a:p>
            <a:pPr lvl="1">
              <a:lnSpc>
                <a:spcPct val="150000"/>
              </a:lnSpc>
              <a:defRPr/>
            </a:pPr>
            <a:endParaRPr lang="en-GB" altLang="en-US" sz="4000" b="1" dirty="0">
              <a:latin typeface="Arial" panose="020B0604020202020204" pitchFamily="34" charset="0"/>
              <a:cs typeface="Arial" panose="020B0604020202020204" pitchFamily="34" charset="0"/>
            </a:endParaRPr>
          </a:p>
          <a:p>
            <a:pPr lvl="1">
              <a:lnSpc>
                <a:spcPct val="80000"/>
              </a:lnSpc>
              <a:defRPr/>
            </a:pPr>
            <a:endParaRPr lang="en-GB" altLang="en-US" sz="2600" b="1" dirty="0">
              <a:latin typeface="Arial" panose="020B0604020202020204" pitchFamily="34" charset="0"/>
              <a:cs typeface="Arial" panose="020B0604020202020204" pitchFamily="34" charset="0"/>
            </a:endParaRPr>
          </a:p>
          <a:p>
            <a:pPr lvl="1">
              <a:lnSpc>
                <a:spcPct val="80000"/>
              </a:lnSpc>
              <a:defRPr/>
            </a:pPr>
            <a:endParaRPr lang="en-US" altLang="en-US" sz="3600" b="1"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xmlns="" val="4212666782"/>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left)">
                                      <p:cBhvr>
                                        <p:cTn id="7" dur="20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 calcmode="lin" valueType="num">
                                      <p:cBhvr additive="base">
                                        <p:cTn id="12"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nodeType="clickEffect">
                                  <p:stCondLst>
                                    <p:cond delay="0"/>
                                  </p:stCondLst>
                                  <p:childTnLst>
                                    <p:set>
                                      <p:cBhvr>
                                        <p:cTn id="17" dur="1" fill="hold">
                                          <p:stCondLst>
                                            <p:cond delay="0"/>
                                          </p:stCondLst>
                                        </p:cTn>
                                        <p:tgtEl>
                                          <p:spTgt spid="2">
                                            <p:txEl>
                                              <p:pRg st="2" end="2"/>
                                            </p:txEl>
                                          </p:spTgt>
                                        </p:tgtEl>
                                        <p:attrNameLst>
                                          <p:attrName>style.visibility</p:attrName>
                                        </p:attrNameLst>
                                      </p:cBhvr>
                                      <p:to>
                                        <p:strVal val="visible"/>
                                      </p:to>
                                    </p:set>
                                    <p:anim calcmode="lin" valueType="num">
                                      <p:cBhvr additive="base">
                                        <p:cTn id="18"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nodeType="clickEffect">
                                  <p:stCondLst>
                                    <p:cond delay="0"/>
                                  </p:stCondLst>
                                  <p:childTnLst>
                                    <p:set>
                                      <p:cBhvr>
                                        <p:cTn id="23" dur="1" fill="hold">
                                          <p:stCondLst>
                                            <p:cond delay="0"/>
                                          </p:stCondLst>
                                        </p:cTn>
                                        <p:tgtEl>
                                          <p:spTgt spid="2">
                                            <p:txEl>
                                              <p:pRg st="3" end="3"/>
                                            </p:txEl>
                                          </p:spTgt>
                                        </p:tgtEl>
                                        <p:attrNameLst>
                                          <p:attrName>style.visibility</p:attrName>
                                        </p:attrNameLst>
                                      </p:cBhvr>
                                      <p:to>
                                        <p:strVal val="visible"/>
                                      </p:to>
                                    </p:set>
                                    <p:anim calcmode="lin" valueType="num">
                                      <p:cBhvr additive="base">
                                        <p:cTn id="24"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nodeType="clickEffect">
                                  <p:stCondLst>
                                    <p:cond delay="0"/>
                                  </p:stCondLst>
                                  <p:childTnLst>
                                    <p:set>
                                      <p:cBhvr>
                                        <p:cTn id="29" dur="1" fill="hold">
                                          <p:stCondLst>
                                            <p:cond delay="0"/>
                                          </p:stCondLst>
                                        </p:cTn>
                                        <p:tgtEl>
                                          <p:spTgt spid="2">
                                            <p:txEl>
                                              <p:pRg st="4" end="4"/>
                                            </p:txEl>
                                          </p:spTgt>
                                        </p:tgtEl>
                                        <p:attrNameLst>
                                          <p:attrName>style.visibility</p:attrName>
                                        </p:attrNameLst>
                                      </p:cBhvr>
                                      <p:to>
                                        <p:strVal val="visible"/>
                                      </p:to>
                                    </p:set>
                                    <p:anim calcmode="lin" valueType="num">
                                      <p:cBhvr additive="base">
                                        <p:cTn id="30"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nodeType="clickEffect">
                                  <p:stCondLst>
                                    <p:cond delay="0"/>
                                  </p:stCondLst>
                                  <p:childTnLst>
                                    <p:set>
                                      <p:cBhvr>
                                        <p:cTn id="35" dur="1" fill="hold">
                                          <p:stCondLst>
                                            <p:cond delay="0"/>
                                          </p:stCondLst>
                                        </p:cTn>
                                        <p:tgtEl>
                                          <p:spTgt spid="2">
                                            <p:txEl>
                                              <p:pRg st="5" end="5"/>
                                            </p:txEl>
                                          </p:spTgt>
                                        </p:tgtEl>
                                        <p:attrNameLst>
                                          <p:attrName>style.visibility</p:attrName>
                                        </p:attrNameLst>
                                      </p:cBhvr>
                                      <p:to>
                                        <p:strVal val="visible"/>
                                      </p:to>
                                    </p:set>
                                    <p:anim calcmode="lin" valueType="num">
                                      <p:cBhvr additive="base">
                                        <p:cTn id="36"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 presetClass="entr" presetSubtype="4" fill="hold" nodeType="clickEffect">
                                  <p:stCondLst>
                                    <p:cond delay="0"/>
                                  </p:stCondLst>
                                  <p:childTnLst>
                                    <p:set>
                                      <p:cBhvr>
                                        <p:cTn id="41" dur="1" fill="hold">
                                          <p:stCondLst>
                                            <p:cond delay="0"/>
                                          </p:stCondLst>
                                        </p:cTn>
                                        <p:tgtEl>
                                          <p:spTgt spid="2">
                                            <p:txEl>
                                              <p:pRg st="6" end="6"/>
                                            </p:txEl>
                                          </p:spTgt>
                                        </p:tgtEl>
                                        <p:attrNameLst>
                                          <p:attrName>style.visibility</p:attrName>
                                        </p:attrNameLst>
                                      </p:cBhvr>
                                      <p:to>
                                        <p:strVal val="visible"/>
                                      </p:to>
                                    </p:set>
                                    <p:anim calcmode="lin" valueType="num">
                                      <p:cBhvr additive="base">
                                        <p:cTn id="42"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43" dur="500" fill="hold"/>
                                        <p:tgtEl>
                                          <p:spTgt spid="2">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2" presetClass="entr" presetSubtype="4" fill="hold" nodeType="clickEffect">
                                  <p:stCondLst>
                                    <p:cond delay="0"/>
                                  </p:stCondLst>
                                  <p:childTnLst>
                                    <p:set>
                                      <p:cBhvr>
                                        <p:cTn id="47" dur="1" fill="hold">
                                          <p:stCondLst>
                                            <p:cond delay="0"/>
                                          </p:stCondLst>
                                        </p:cTn>
                                        <p:tgtEl>
                                          <p:spTgt spid="2">
                                            <p:txEl>
                                              <p:pRg st="7" end="7"/>
                                            </p:txEl>
                                          </p:spTgt>
                                        </p:tgtEl>
                                        <p:attrNameLst>
                                          <p:attrName>style.visibility</p:attrName>
                                        </p:attrNameLst>
                                      </p:cBhvr>
                                      <p:to>
                                        <p:strVal val="visible"/>
                                      </p:to>
                                    </p:set>
                                    <p:anim calcmode="lin" valueType="num">
                                      <p:cBhvr additive="base">
                                        <p:cTn id="48"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49" dur="500" fill="hold"/>
                                        <p:tgtEl>
                                          <p:spTgt spid="2">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2" presetClass="entr" presetSubtype="4" fill="hold" nodeType="clickEffect">
                                  <p:stCondLst>
                                    <p:cond delay="0"/>
                                  </p:stCondLst>
                                  <p:childTnLst>
                                    <p:set>
                                      <p:cBhvr>
                                        <p:cTn id="53" dur="1" fill="hold">
                                          <p:stCondLst>
                                            <p:cond delay="0"/>
                                          </p:stCondLst>
                                        </p:cTn>
                                        <p:tgtEl>
                                          <p:spTgt spid="2">
                                            <p:txEl>
                                              <p:pRg st="8" end="8"/>
                                            </p:txEl>
                                          </p:spTgt>
                                        </p:tgtEl>
                                        <p:attrNameLst>
                                          <p:attrName>style.visibility</p:attrName>
                                        </p:attrNameLst>
                                      </p:cBhvr>
                                      <p:to>
                                        <p:strVal val="visible"/>
                                      </p:to>
                                    </p:set>
                                    <p:anim calcmode="lin" valueType="num">
                                      <p:cBhvr additive="base">
                                        <p:cTn id="54"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55" dur="500" fill="hold"/>
                                        <p:tgtEl>
                                          <p:spTgt spid="2">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6" fill="hold">
                      <p:stCondLst>
                        <p:cond delay="indefinite"/>
                      </p:stCondLst>
                      <p:childTnLst>
                        <p:par>
                          <p:cTn id="57" fill="hold">
                            <p:stCondLst>
                              <p:cond delay="0"/>
                            </p:stCondLst>
                            <p:childTnLst>
                              <p:par>
                                <p:cTn id="58" presetID="2" presetClass="entr" presetSubtype="4" fill="hold" nodeType="clickEffect">
                                  <p:stCondLst>
                                    <p:cond delay="0"/>
                                  </p:stCondLst>
                                  <p:childTnLst>
                                    <p:set>
                                      <p:cBhvr>
                                        <p:cTn id="59" dur="1" fill="hold">
                                          <p:stCondLst>
                                            <p:cond delay="0"/>
                                          </p:stCondLst>
                                        </p:cTn>
                                        <p:tgtEl>
                                          <p:spTgt spid="2">
                                            <p:txEl>
                                              <p:pRg st="9" end="9"/>
                                            </p:txEl>
                                          </p:spTgt>
                                        </p:tgtEl>
                                        <p:attrNameLst>
                                          <p:attrName>style.visibility</p:attrName>
                                        </p:attrNameLst>
                                      </p:cBhvr>
                                      <p:to>
                                        <p:strVal val="visible"/>
                                      </p:to>
                                    </p:set>
                                    <p:anim calcmode="lin" valueType="num">
                                      <p:cBhvr additive="base">
                                        <p:cTn id="60" dur="500" fill="hold"/>
                                        <p:tgtEl>
                                          <p:spTgt spid="2">
                                            <p:txEl>
                                              <p:pRg st="9" end="9"/>
                                            </p:txEl>
                                          </p:spTgt>
                                        </p:tgtEl>
                                        <p:attrNameLst>
                                          <p:attrName>ppt_x</p:attrName>
                                        </p:attrNameLst>
                                      </p:cBhvr>
                                      <p:tavLst>
                                        <p:tav tm="0">
                                          <p:val>
                                            <p:strVal val="#ppt_x"/>
                                          </p:val>
                                        </p:tav>
                                        <p:tav tm="100000">
                                          <p:val>
                                            <p:strVal val="#ppt_x"/>
                                          </p:val>
                                        </p:tav>
                                      </p:tavLst>
                                    </p:anim>
                                    <p:anim calcmode="lin" valueType="num">
                                      <p:cBhvr additive="base">
                                        <p:cTn id="61" dur="500" fill="hold"/>
                                        <p:tgtEl>
                                          <p:spTgt spid="2">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219650"/>
            <a:ext cx="12192000" cy="7879080"/>
          </a:xfrm>
          <a:prstGeom prst="rect">
            <a:avLst/>
          </a:prstGeom>
          <a:noFill/>
        </p:spPr>
        <p:txBody>
          <a:bodyPr wrap="square" rtlCol="0">
            <a:spAutoFit/>
          </a:bodyPr>
          <a:lstStyle/>
          <a:p>
            <a:pPr algn="ctr"/>
            <a:r>
              <a:rPr lang="en-US" sz="2400" b="1" dirty="0" smtClean="0">
                <a:solidFill>
                  <a:srgbClr val="C00000"/>
                </a:solidFill>
                <a:latin typeface="Arial" panose="020B0604020202020204" pitchFamily="34" charset="0"/>
                <a:cs typeface="Arial" panose="020B0604020202020204" pitchFamily="34" charset="0"/>
              </a:rPr>
              <a:t>Formulating Course Learning Outcomes ( at various cognitive levels)</a:t>
            </a:r>
          </a:p>
          <a:p>
            <a:r>
              <a:rPr lang="en-US" sz="2200" b="1" u="sng" dirty="0" smtClean="0">
                <a:solidFill>
                  <a:srgbClr val="C00000"/>
                </a:solidFill>
                <a:latin typeface="Arial" panose="020B0604020202020204" pitchFamily="34" charset="0"/>
                <a:cs typeface="Arial" panose="020B0604020202020204" pitchFamily="34" charset="0"/>
              </a:rPr>
              <a:t>Guidelines</a:t>
            </a:r>
          </a:p>
          <a:p>
            <a:endParaRPr lang="en-US" sz="2400" b="1" dirty="0">
              <a:solidFill>
                <a:srgbClr val="FFFF00"/>
              </a:solidFill>
              <a:latin typeface="Arial" panose="020B0604020202020204" pitchFamily="34" charset="0"/>
              <a:cs typeface="Arial" panose="020B0604020202020204" pitchFamily="34" charset="0"/>
            </a:endParaRPr>
          </a:p>
          <a:p>
            <a:r>
              <a:rPr lang="en-US" sz="2200" b="1" dirty="0" smtClean="0">
                <a:latin typeface="Arial" panose="020B0604020202020204" pitchFamily="34" charset="0"/>
                <a:cs typeface="Arial" panose="020B0604020202020204" pitchFamily="34" charset="0"/>
              </a:rPr>
              <a:t>1. Write the learning outcomes in terms of </a:t>
            </a:r>
            <a:r>
              <a:rPr lang="en-US" sz="2200" b="1" i="1" u="sng" dirty="0" smtClean="0">
                <a:latin typeface="Arial" panose="020B0604020202020204" pitchFamily="34" charset="0"/>
                <a:cs typeface="Arial" panose="020B0604020202020204" pitchFamily="34" charset="0"/>
              </a:rPr>
              <a:t>what the learner does </a:t>
            </a:r>
            <a:r>
              <a:rPr lang="en-US" sz="2200" b="1" dirty="0" smtClean="0">
                <a:latin typeface="Arial" panose="020B0604020202020204" pitchFamily="34" charset="0"/>
                <a:cs typeface="Arial" panose="020B0604020202020204" pitchFamily="34" charset="0"/>
              </a:rPr>
              <a:t>after  </a:t>
            </a:r>
          </a:p>
          <a:p>
            <a:r>
              <a:rPr lang="en-US" sz="2200" b="1" dirty="0" smtClean="0">
                <a:latin typeface="Arial" panose="020B0604020202020204" pitchFamily="34" charset="0"/>
                <a:cs typeface="Arial" panose="020B0604020202020204" pitchFamily="34" charset="0"/>
              </a:rPr>
              <a:t>    undergoing a particular course or Unit of the course (performance part)</a:t>
            </a:r>
          </a:p>
          <a:p>
            <a:r>
              <a:rPr lang="en-US" sz="2200" b="1" dirty="0" smtClean="0">
                <a:latin typeface="Arial" panose="020B0604020202020204" pitchFamily="34" charset="0"/>
                <a:cs typeface="Arial" panose="020B0604020202020204" pitchFamily="34" charset="0"/>
              </a:rPr>
              <a:t>    </a:t>
            </a:r>
          </a:p>
          <a:p>
            <a:r>
              <a:rPr lang="en-US" sz="2200" b="1" dirty="0" smtClean="0">
                <a:latin typeface="Arial" panose="020B0604020202020204" pitchFamily="34" charset="0"/>
                <a:cs typeface="Arial" panose="020B0604020202020204" pitchFamily="34" charset="0"/>
              </a:rPr>
              <a:t>2.Common </a:t>
            </a:r>
            <a:r>
              <a:rPr lang="en-US" sz="2200" b="1" u="sng" dirty="0" smtClean="0">
                <a:latin typeface="Arial" panose="020B0604020202020204" pitchFamily="34" charset="0"/>
                <a:cs typeface="Arial" panose="020B0604020202020204" pitchFamily="34" charset="0"/>
              </a:rPr>
              <a:t>stem</a:t>
            </a:r>
            <a:r>
              <a:rPr lang="en-US" sz="2200" b="1" dirty="0" smtClean="0">
                <a:latin typeface="Arial" panose="020B0604020202020204" pitchFamily="34" charset="0"/>
                <a:cs typeface="Arial" panose="020B0604020202020204" pitchFamily="34" charset="0"/>
              </a:rPr>
              <a:t> for all the learning outcomes</a:t>
            </a:r>
            <a:r>
              <a:rPr lang="en-US" sz="2200" b="1" dirty="0" smtClean="0">
                <a:solidFill>
                  <a:schemeClr val="bg1"/>
                </a:solidFill>
                <a:latin typeface="Arial" panose="020B0604020202020204" pitchFamily="34" charset="0"/>
                <a:cs typeface="Arial" panose="020B0604020202020204" pitchFamily="34" charset="0"/>
              </a:rPr>
              <a:t>: </a:t>
            </a:r>
            <a:r>
              <a:rPr lang="en-US" sz="2200" b="1" u="sng" dirty="0" smtClean="0">
                <a:solidFill>
                  <a:srgbClr val="C00000"/>
                </a:solidFill>
                <a:latin typeface="Arial" panose="020B0604020202020204" pitchFamily="34" charset="0"/>
                <a:cs typeface="Arial" panose="020B0604020202020204" pitchFamily="34" charset="0"/>
              </a:rPr>
              <a:t>After completing this </a:t>
            </a:r>
          </a:p>
          <a:p>
            <a:r>
              <a:rPr lang="en-US" sz="2200" b="1" dirty="0" smtClean="0">
                <a:solidFill>
                  <a:srgbClr val="C00000"/>
                </a:solidFill>
                <a:latin typeface="Arial" panose="020B0604020202020204" pitchFamily="34" charset="0"/>
                <a:cs typeface="Arial" panose="020B0604020202020204" pitchFamily="34" charset="0"/>
              </a:rPr>
              <a:t>  </a:t>
            </a:r>
            <a:r>
              <a:rPr lang="en-US" sz="2200" b="1" u="sng" dirty="0" smtClean="0">
                <a:solidFill>
                  <a:srgbClr val="C00000"/>
                </a:solidFill>
                <a:latin typeface="Arial" panose="020B0604020202020204" pitchFamily="34" charset="0"/>
                <a:cs typeface="Arial" panose="020B0604020202020204" pitchFamily="34" charset="0"/>
              </a:rPr>
              <a:t> </a:t>
            </a:r>
            <a:r>
              <a:rPr lang="en-US" sz="2200" b="1" u="sng" dirty="0" err="1" smtClean="0">
                <a:solidFill>
                  <a:srgbClr val="C00000"/>
                </a:solidFill>
                <a:latin typeface="Arial" panose="020B0604020202020204" pitchFamily="34" charset="0"/>
                <a:cs typeface="Arial" panose="020B0604020202020204" pitchFamily="34" charset="0"/>
              </a:rPr>
              <a:t>Course,the</a:t>
            </a:r>
            <a:r>
              <a:rPr lang="en-US" sz="2200" b="1" u="sng" dirty="0" smtClean="0">
                <a:solidFill>
                  <a:srgbClr val="C00000"/>
                </a:solidFill>
                <a:latin typeface="Arial" panose="020B0604020202020204" pitchFamily="34" charset="0"/>
                <a:cs typeface="Arial" panose="020B0604020202020204" pitchFamily="34" charset="0"/>
              </a:rPr>
              <a:t> students should be able to </a:t>
            </a:r>
          </a:p>
          <a:p>
            <a:endParaRPr lang="en-US" sz="2200" b="1" u="sng" dirty="0" smtClean="0">
              <a:solidFill>
                <a:srgbClr val="C00000"/>
              </a:solidFill>
              <a:latin typeface="Arial" panose="020B0604020202020204" pitchFamily="34" charset="0"/>
              <a:cs typeface="Arial" panose="020B0604020202020204" pitchFamily="34" charset="0"/>
            </a:endParaRPr>
          </a:p>
          <a:p>
            <a:r>
              <a:rPr lang="en-US" sz="2200" b="1" dirty="0" smtClean="0">
                <a:latin typeface="Arial" panose="020B0604020202020204" pitchFamily="34" charset="0"/>
                <a:cs typeface="Arial" panose="020B0604020202020204" pitchFamily="34" charset="0"/>
              </a:rPr>
              <a:t>3.The learning Outcome consists of three parts (in general) namely </a:t>
            </a:r>
          </a:p>
          <a:p>
            <a:r>
              <a:rPr lang="en-US" sz="2200" b="1" dirty="0" smtClean="0">
                <a:latin typeface="Arial" panose="020B0604020202020204" pitchFamily="34" charset="0"/>
                <a:cs typeface="Arial" panose="020B0604020202020204" pitchFamily="34" charset="0"/>
              </a:rPr>
              <a:t>    a) Performance     b) Condition     c) Criterion</a:t>
            </a:r>
          </a:p>
          <a:p>
            <a:r>
              <a:rPr lang="en-US" sz="2200" b="1" dirty="0" smtClean="0">
                <a:latin typeface="Arial" panose="020B0604020202020204" pitchFamily="34" charset="0"/>
                <a:cs typeface="Arial" panose="020B0604020202020204" pitchFamily="34" charset="0"/>
              </a:rPr>
              <a:t> </a:t>
            </a:r>
          </a:p>
          <a:p>
            <a:r>
              <a:rPr lang="en-US" sz="2200" b="1" dirty="0" smtClean="0">
                <a:latin typeface="Arial" panose="020B0604020202020204" pitchFamily="34" charset="0"/>
                <a:cs typeface="Arial" panose="020B0604020202020204" pitchFamily="34" charset="0"/>
              </a:rPr>
              <a:t>   a) Performance part: It includes an action verb and subject content</a:t>
            </a:r>
          </a:p>
          <a:p>
            <a:endParaRPr lang="en-US" sz="2200" b="1" dirty="0" smtClean="0">
              <a:solidFill>
                <a:schemeClr val="bg1"/>
              </a:solidFill>
              <a:latin typeface="Arial" panose="020B0604020202020204" pitchFamily="34" charset="0"/>
              <a:cs typeface="Arial" panose="020B0604020202020204" pitchFamily="34" charset="0"/>
            </a:endParaRPr>
          </a:p>
          <a:p>
            <a:r>
              <a:rPr lang="en-US" sz="2200" b="1" dirty="0" smtClean="0">
                <a:latin typeface="Arial" panose="020B0604020202020204" pitchFamily="34" charset="0"/>
                <a:cs typeface="Arial" panose="020B0604020202020204" pitchFamily="34" charset="0"/>
              </a:rPr>
              <a:t>   b) </a:t>
            </a:r>
            <a:r>
              <a:rPr lang="en-US" sz="2200" b="1" dirty="0" smtClean="0">
                <a:solidFill>
                  <a:srgbClr val="C00000"/>
                </a:solidFill>
                <a:latin typeface="Arial" panose="020B0604020202020204" pitchFamily="34" charset="0"/>
                <a:cs typeface="Arial" panose="020B0604020202020204" pitchFamily="34" charset="0"/>
              </a:rPr>
              <a:t>Condition</a:t>
            </a:r>
            <a:r>
              <a:rPr lang="en-US" sz="2200" b="1" dirty="0" smtClean="0">
                <a:latin typeface="Arial" panose="020B0604020202020204" pitchFamily="34" charset="0"/>
                <a:cs typeface="Arial" panose="020B0604020202020204" pitchFamily="34" charset="0"/>
              </a:rPr>
              <a:t> : The conditions under which the learner will perform (</a:t>
            </a:r>
            <a:r>
              <a:rPr lang="en-US" sz="2200" b="1" dirty="0" smtClean="0">
                <a:solidFill>
                  <a:srgbClr val="C00000"/>
                </a:solidFill>
                <a:latin typeface="Arial" panose="020B0604020202020204" pitchFamily="34" charset="0"/>
                <a:cs typeface="Arial" panose="020B0604020202020204" pitchFamily="34" charset="0"/>
              </a:rPr>
              <a:t>Using a resource or </a:t>
            </a:r>
          </a:p>
          <a:p>
            <a:r>
              <a:rPr lang="en-US" sz="2200" b="1" dirty="0" smtClean="0">
                <a:solidFill>
                  <a:srgbClr val="C00000"/>
                </a:solidFill>
                <a:latin typeface="Arial" panose="020B0604020202020204" pitchFamily="34" charset="0"/>
                <a:cs typeface="Arial" panose="020B0604020202020204" pitchFamily="34" charset="0"/>
              </a:rPr>
              <a:t>                                                                                                                     in a specific context)</a:t>
            </a:r>
          </a:p>
          <a:p>
            <a:r>
              <a:rPr lang="en-US" sz="2200" b="1" dirty="0" smtClean="0">
                <a:latin typeface="Arial" panose="020B0604020202020204" pitchFamily="34" charset="0"/>
                <a:cs typeface="Arial" panose="020B0604020202020204" pitchFamily="34" charset="0"/>
              </a:rPr>
              <a:t>   c) Criterion: It means, how well the learner will perform,  in terms of</a:t>
            </a:r>
            <a:r>
              <a:rPr lang="en-US" sz="2200" b="1" dirty="0" smtClean="0">
                <a:solidFill>
                  <a:srgbClr val="0070C0"/>
                </a:solidFill>
                <a:latin typeface="Arial" panose="020B0604020202020204" pitchFamily="34" charset="0"/>
                <a:cs typeface="Arial" panose="020B0604020202020204" pitchFamily="34" charset="0"/>
              </a:rPr>
              <a:t> </a:t>
            </a:r>
            <a:r>
              <a:rPr lang="en-US" sz="2200" b="1" dirty="0" smtClean="0">
                <a:solidFill>
                  <a:srgbClr val="C00000"/>
                </a:solidFill>
                <a:latin typeface="Arial" panose="020B0604020202020204" pitchFamily="34" charset="0"/>
                <a:cs typeface="Arial" panose="020B0604020202020204" pitchFamily="34" charset="0"/>
              </a:rPr>
              <a:t>quality</a:t>
            </a:r>
          </a:p>
          <a:p>
            <a:endParaRPr lang="en-US" sz="2200" b="1" dirty="0" smtClean="0">
              <a:solidFill>
                <a:srgbClr val="C00000"/>
              </a:solidFill>
              <a:latin typeface="Arial" panose="020B0604020202020204" pitchFamily="34" charset="0"/>
              <a:cs typeface="Arial" panose="020B0604020202020204" pitchFamily="34" charset="0"/>
            </a:endParaRPr>
          </a:p>
          <a:p>
            <a:r>
              <a:rPr lang="en-US" sz="2200" b="1" dirty="0" smtClean="0">
                <a:latin typeface="Arial" panose="020B0604020202020204" pitchFamily="34" charset="0"/>
                <a:cs typeface="Arial" panose="020B0604020202020204" pitchFamily="34" charset="0"/>
              </a:rPr>
              <a:t>4. The learning outcome must be </a:t>
            </a:r>
            <a:r>
              <a:rPr lang="en-US" sz="2200" b="1" dirty="0" smtClean="0">
                <a:solidFill>
                  <a:srgbClr val="C00000"/>
                </a:solidFill>
                <a:latin typeface="Arial" panose="020B0604020202020204" pitchFamily="34" charset="0"/>
                <a:cs typeface="Arial" panose="020B0604020202020204" pitchFamily="34" charset="0"/>
              </a:rPr>
              <a:t>achievable</a:t>
            </a:r>
            <a:r>
              <a:rPr lang="en-US" sz="2200" b="1" dirty="0" smtClean="0">
                <a:latin typeface="Arial" panose="020B0604020202020204" pitchFamily="34" charset="0"/>
                <a:cs typeface="Arial" panose="020B0604020202020204" pitchFamily="34" charset="0"/>
              </a:rPr>
              <a:t> by the students</a:t>
            </a:r>
          </a:p>
          <a:p>
            <a:endParaRPr lang="en-US" sz="2200" b="1" dirty="0">
              <a:latin typeface="Arial" panose="020B0604020202020204" pitchFamily="34" charset="0"/>
              <a:cs typeface="Arial" panose="020B0604020202020204" pitchFamily="34" charset="0"/>
            </a:endParaRPr>
          </a:p>
          <a:p>
            <a:endParaRPr lang="en-US" sz="2200" b="1" u="sng" dirty="0" smtClean="0">
              <a:solidFill>
                <a:srgbClr val="C00000"/>
              </a:solidFill>
              <a:latin typeface="Arial" panose="020B0604020202020204" pitchFamily="34" charset="0"/>
              <a:cs typeface="Arial" panose="020B0604020202020204" pitchFamily="34" charset="0"/>
            </a:endParaRPr>
          </a:p>
          <a:p>
            <a:r>
              <a:rPr lang="en-US" sz="2000" b="1" u="sng" dirty="0" smtClean="0">
                <a:solidFill>
                  <a:srgbClr val="C00000"/>
                </a:solidFill>
                <a:latin typeface="Arial" panose="020B0604020202020204" pitchFamily="34" charset="0"/>
                <a:cs typeface="Arial" panose="020B0604020202020204" pitchFamily="34" charset="0"/>
              </a:rPr>
              <a:t> </a:t>
            </a:r>
          </a:p>
          <a:p>
            <a:pPr algn="ctr"/>
            <a:endParaRPr lang="en-US" sz="2000" b="1" dirty="0" smtClean="0">
              <a:solidFill>
                <a:srgbClr val="FFFF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xmlns="" val="178652762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52851" y="1056015"/>
            <a:ext cx="10635175" cy="4893647"/>
          </a:xfrm>
          <a:prstGeom prst="rect">
            <a:avLst/>
          </a:prstGeom>
          <a:noFill/>
        </p:spPr>
        <p:txBody>
          <a:bodyPr wrap="square" rtlCol="0">
            <a:spAutoFit/>
          </a:bodyPr>
          <a:lstStyle/>
          <a:p>
            <a:pPr>
              <a:lnSpc>
                <a:spcPct val="150000"/>
              </a:lnSpc>
            </a:pPr>
            <a:r>
              <a:rPr lang="en-US" sz="2400" b="1" dirty="0" smtClean="0">
                <a:latin typeface="Arial" panose="020B0604020202020204" pitchFamily="34" charset="0"/>
                <a:cs typeface="Arial" panose="020B0604020202020204" pitchFamily="34" charset="0"/>
              </a:rPr>
              <a:t>In order to facilitate the </a:t>
            </a:r>
            <a:r>
              <a:rPr lang="en-US" sz="2400" b="1" dirty="0">
                <a:solidFill>
                  <a:srgbClr val="FF0000"/>
                </a:solidFill>
                <a:latin typeface="Arial" panose="020B0604020202020204" pitchFamily="34" charset="0"/>
                <a:cs typeface="Arial" panose="020B0604020202020204" pitchFamily="34" charset="0"/>
              </a:rPr>
              <a:t>L</a:t>
            </a:r>
            <a:r>
              <a:rPr lang="en-US" sz="2400" b="1" dirty="0" smtClean="0">
                <a:solidFill>
                  <a:srgbClr val="FF0000"/>
                </a:solidFill>
                <a:latin typeface="Arial" panose="020B0604020202020204" pitchFamily="34" charset="0"/>
                <a:cs typeface="Arial" panose="020B0604020202020204" pitchFamily="34" charset="0"/>
              </a:rPr>
              <a:t>earning </a:t>
            </a:r>
            <a:r>
              <a:rPr lang="en-US" sz="2400" b="1" dirty="0">
                <a:solidFill>
                  <a:srgbClr val="FF0000"/>
                </a:solidFill>
                <a:latin typeface="Arial" panose="020B0604020202020204" pitchFamily="34" charset="0"/>
                <a:cs typeface="Arial" panose="020B0604020202020204" pitchFamily="34" charset="0"/>
              </a:rPr>
              <a:t>O</a:t>
            </a:r>
            <a:r>
              <a:rPr lang="en-US" sz="2400" b="1" dirty="0" smtClean="0">
                <a:solidFill>
                  <a:srgbClr val="FF0000"/>
                </a:solidFill>
                <a:latin typeface="Arial" panose="020B0604020202020204" pitchFamily="34" charset="0"/>
                <a:cs typeface="Arial" panose="020B0604020202020204" pitchFamily="34" charset="0"/>
              </a:rPr>
              <a:t>utcomes among Students </a:t>
            </a:r>
            <a:r>
              <a:rPr lang="en-US" sz="2400" b="1" dirty="0" smtClean="0">
                <a:latin typeface="Arial" panose="020B0604020202020204" pitchFamily="34" charset="0"/>
                <a:cs typeface="Arial" panose="020B0604020202020204" pitchFamily="34" charset="0"/>
              </a:rPr>
              <a:t>as per the intended </a:t>
            </a:r>
            <a:r>
              <a:rPr lang="en-US" sz="2400" b="1" dirty="0" smtClean="0">
                <a:solidFill>
                  <a:srgbClr val="FF0000"/>
                </a:solidFill>
                <a:latin typeface="Arial" panose="020B0604020202020204" pitchFamily="34" charset="0"/>
                <a:cs typeface="Arial" panose="020B0604020202020204" pitchFamily="34" charset="0"/>
              </a:rPr>
              <a:t>Course Learning Outcomes, Teachers</a:t>
            </a:r>
            <a:r>
              <a:rPr lang="en-US" sz="2400" b="1" dirty="0" smtClean="0">
                <a:latin typeface="Arial" panose="020B0604020202020204" pitchFamily="34" charset="0"/>
                <a:cs typeface="Arial" panose="020B0604020202020204" pitchFamily="34" charset="0"/>
              </a:rPr>
              <a:t> must equip themselves with the following, namely -------</a:t>
            </a:r>
          </a:p>
          <a:p>
            <a:endParaRPr lang="en-US" sz="2400" b="1" dirty="0">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US" sz="2400" b="1" dirty="0" smtClean="0">
                <a:solidFill>
                  <a:srgbClr val="C00000"/>
                </a:solidFill>
                <a:latin typeface="Arial" panose="020B0604020202020204" pitchFamily="34" charset="0"/>
                <a:cs typeface="Arial" panose="020B0604020202020204" pitchFamily="34" charset="0"/>
              </a:rPr>
              <a:t>Subject Knowledge(Mastery)</a:t>
            </a:r>
          </a:p>
          <a:p>
            <a:endParaRPr lang="en-US" sz="2400" b="1" dirty="0" smtClean="0">
              <a:solidFill>
                <a:srgbClr val="C00000"/>
              </a:solidFill>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US" sz="2400" b="1" dirty="0" smtClean="0">
                <a:solidFill>
                  <a:srgbClr val="C00000"/>
                </a:solidFill>
                <a:latin typeface="Arial" panose="020B0604020202020204" pitchFamily="34" charset="0"/>
                <a:cs typeface="Arial" panose="020B0604020202020204" pitchFamily="34" charset="0"/>
              </a:rPr>
              <a:t>Pedagogy(Appropriate teaching methods)</a:t>
            </a:r>
          </a:p>
          <a:p>
            <a:endParaRPr lang="en-US" sz="2400" b="1" dirty="0" smtClean="0">
              <a:solidFill>
                <a:srgbClr val="C00000"/>
              </a:solidFill>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US" sz="2400" b="1" dirty="0" smtClean="0">
                <a:solidFill>
                  <a:srgbClr val="C00000"/>
                </a:solidFill>
                <a:latin typeface="Arial" panose="020B0604020202020204" pitchFamily="34" charset="0"/>
                <a:cs typeface="Arial" panose="020B0604020202020204" pitchFamily="34" charset="0"/>
              </a:rPr>
              <a:t>Integrating ICT in Teaching &amp; Learning</a:t>
            </a:r>
          </a:p>
          <a:p>
            <a:endParaRPr lang="en-US" sz="3200" b="1" dirty="0">
              <a:solidFill>
                <a:srgbClr val="C00000"/>
              </a:solidFill>
              <a:latin typeface="Arial" panose="020B0604020202020204" pitchFamily="34" charset="0"/>
              <a:cs typeface="Arial" panose="020B0604020202020204" pitchFamily="34" charset="0"/>
            </a:endParaRPr>
          </a:p>
          <a:p>
            <a:r>
              <a:rPr lang="en-US" sz="2800" b="1" dirty="0" smtClean="0">
                <a:solidFill>
                  <a:srgbClr val="C00000"/>
                </a:solidFill>
                <a:latin typeface="Arial" panose="020B0604020202020204" pitchFamily="34" charset="0"/>
                <a:cs typeface="Arial" panose="020B0604020202020204" pitchFamily="34" charset="0"/>
              </a:rPr>
              <a:t>   </a:t>
            </a:r>
            <a:endParaRPr lang="en-US" sz="2800" dirty="0">
              <a:solidFill>
                <a:srgbClr val="C0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xmlns="" val="657229684"/>
      </p:ext>
    </p:extLst>
  </p:cSld>
  <p:clrMapOvr>
    <a:masterClrMapping/>
  </p:clrMapOvr>
  <p:transition spd="med">
    <p:fade/>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87791" y="647115"/>
            <a:ext cx="10616419" cy="3293209"/>
          </a:xfrm>
          <a:prstGeom prst="rect">
            <a:avLst/>
          </a:prstGeom>
          <a:noFill/>
        </p:spPr>
        <p:txBody>
          <a:bodyPr wrap="square" rtlCol="0">
            <a:spAutoFit/>
          </a:bodyPr>
          <a:lstStyle/>
          <a:p>
            <a:pPr marL="457200" indent="-457200">
              <a:buFont typeface="Arial" panose="020B0604020202020204" pitchFamily="34" charset="0"/>
              <a:buChar char="•"/>
            </a:pPr>
            <a:endParaRPr lang="en-US" sz="2800" b="1" dirty="0" smtClean="0">
              <a:latin typeface="Arial" panose="020B0604020202020204" pitchFamily="34" charset="0"/>
              <a:cs typeface="Arial" panose="020B0604020202020204" pitchFamily="34" charset="0"/>
            </a:endParaRPr>
          </a:p>
          <a:p>
            <a:pPr marL="457200" indent="-457200">
              <a:lnSpc>
                <a:spcPct val="150000"/>
              </a:lnSpc>
              <a:buFont typeface="Arial" panose="020B0604020202020204" pitchFamily="34" charset="0"/>
              <a:buChar char="•"/>
            </a:pPr>
            <a:r>
              <a:rPr lang="en-US" sz="2400" b="1" dirty="0" smtClean="0">
                <a:latin typeface="Arial" panose="020B0604020202020204" pitchFamily="34" charset="0"/>
                <a:cs typeface="Arial" panose="020B0604020202020204" pitchFamily="34" charset="0"/>
              </a:rPr>
              <a:t>Learner-Centered pedagogical practices must emphasize </a:t>
            </a:r>
            <a:r>
              <a:rPr lang="en-US" sz="2400" b="1" dirty="0" smtClean="0">
                <a:solidFill>
                  <a:srgbClr val="C00000"/>
                </a:solidFill>
                <a:latin typeface="Arial" panose="020B0604020202020204" pitchFamily="34" charset="0"/>
                <a:cs typeface="Arial" panose="020B0604020202020204" pitchFamily="34" charset="0"/>
              </a:rPr>
              <a:t>active learning by students</a:t>
            </a:r>
            <a:r>
              <a:rPr lang="en-US" sz="2400" b="1" dirty="0" smtClean="0">
                <a:latin typeface="Arial" panose="020B0604020202020204" pitchFamily="34" charset="0"/>
                <a:cs typeface="Arial" panose="020B0604020202020204" pitchFamily="34" charset="0"/>
              </a:rPr>
              <a:t> based on activities carried out by students</a:t>
            </a:r>
          </a:p>
          <a:p>
            <a:pPr marL="457200" indent="-457200">
              <a:lnSpc>
                <a:spcPct val="150000"/>
              </a:lnSpc>
            </a:pPr>
            <a:r>
              <a:rPr lang="en-US" sz="2400" b="1" dirty="0" smtClean="0">
                <a:latin typeface="Arial" panose="020B0604020202020204" pitchFamily="34" charset="0"/>
                <a:cs typeface="Arial" panose="020B0604020202020204" pitchFamily="34" charset="0"/>
              </a:rPr>
              <a:t>      inside the classroom and outside the classroom.</a:t>
            </a:r>
          </a:p>
          <a:p>
            <a:pPr>
              <a:lnSpc>
                <a:spcPct val="150000"/>
              </a:lnSpc>
            </a:pPr>
            <a:endParaRPr lang="en-US" sz="2400" b="1" dirty="0">
              <a:latin typeface="Arial" panose="020B0604020202020204" pitchFamily="34" charset="0"/>
              <a:cs typeface="Arial" panose="020B0604020202020204" pitchFamily="34" charset="0"/>
            </a:endParaRPr>
          </a:p>
          <a:p>
            <a:pPr marL="457200" indent="-457200">
              <a:lnSpc>
                <a:spcPct val="150000"/>
              </a:lnSpc>
              <a:buFont typeface="Arial" panose="020B0604020202020204" pitchFamily="34" charset="0"/>
              <a:buChar char="•"/>
            </a:pPr>
            <a:r>
              <a:rPr lang="en-US" sz="2400" b="1" dirty="0" smtClean="0">
                <a:solidFill>
                  <a:srgbClr val="FF0000"/>
                </a:solidFill>
                <a:latin typeface="Arial" panose="020B0604020202020204" pitchFamily="34" charset="0"/>
                <a:cs typeface="Arial" panose="020B0604020202020204" pitchFamily="34" charset="0"/>
              </a:rPr>
              <a:t>We Must understand therefore, what is  ‘Active Learning’</a:t>
            </a:r>
            <a:endParaRPr lang="en-US" sz="2400" b="1"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xmlns="" val="3648896921"/>
      </p:ext>
    </p:extLst>
  </p:cSld>
  <p:clrMapOvr>
    <a:masterClrMapping/>
  </p:clrMapOvr>
  <p:transition spd="med">
    <p:fade/>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63541" y="489527"/>
            <a:ext cx="10675424" cy="3231654"/>
          </a:xfrm>
          <a:prstGeom prst="rect">
            <a:avLst/>
          </a:prstGeom>
          <a:noFill/>
        </p:spPr>
        <p:txBody>
          <a:bodyPr wrap="square" rtlCol="0">
            <a:spAutoFit/>
          </a:bodyPr>
          <a:lstStyle/>
          <a:p>
            <a:pPr algn="ctr">
              <a:lnSpc>
                <a:spcPct val="150000"/>
              </a:lnSpc>
            </a:pPr>
            <a:r>
              <a:rPr lang="en-US" sz="2400" b="1" dirty="0" smtClean="0">
                <a:solidFill>
                  <a:srgbClr val="FF0000"/>
                </a:solidFill>
                <a:latin typeface="Arial" panose="020B0604020202020204" pitchFamily="34" charset="0"/>
                <a:cs typeface="Arial" panose="020B0604020202020204" pitchFamily="34" charset="0"/>
              </a:rPr>
              <a:t>Active </a:t>
            </a:r>
            <a:r>
              <a:rPr lang="en-US" sz="2400" b="1" dirty="0">
                <a:solidFill>
                  <a:srgbClr val="FF0000"/>
                </a:solidFill>
                <a:latin typeface="Arial" panose="020B0604020202020204" pitchFamily="34" charset="0"/>
                <a:cs typeface="Arial" panose="020B0604020202020204" pitchFamily="34" charset="0"/>
              </a:rPr>
              <a:t>Learning : </a:t>
            </a:r>
            <a:r>
              <a:rPr lang="en-US" sz="2400" b="1" dirty="0" smtClean="0">
                <a:solidFill>
                  <a:srgbClr val="FF0000"/>
                </a:solidFill>
                <a:latin typeface="Arial" panose="020B0604020202020204" pitchFamily="34" charset="0"/>
                <a:cs typeface="Arial" panose="020B0604020202020204" pitchFamily="34" charset="0"/>
              </a:rPr>
              <a:t>Definition </a:t>
            </a:r>
            <a:endParaRPr lang="en-GB" sz="2400" b="1" dirty="0">
              <a:solidFill>
                <a:srgbClr val="FF0000"/>
              </a:solidFill>
              <a:latin typeface="Arial" panose="020B0604020202020204" pitchFamily="34" charset="0"/>
              <a:cs typeface="Arial" panose="020B0604020202020204" pitchFamily="34" charset="0"/>
            </a:endParaRPr>
          </a:p>
          <a:p>
            <a:pPr algn="just">
              <a:lnSpc>
                <a:spcPct val="150000"/>
              </a:lnSpc>
            </a:pPr>
            <a:r>
              <a:rPr lang="en-US" sz="2400" b="1" dirty="0" smtClean="0">
                <a:solidFill>
                  <a:srgbClr val="2F05CB"/>
                </a:solidFill>
                <a:latin typeface="Arial" panose="020B0604020202020204" pitchFamily="34" charset="0"/>
                <a:cs typeface="Arial" panose="020B0604020202020204" pitchFamily="34" charset="0"/>
              </a:rPr>
              <a:t>‘Active learning is defined as any </a:t>
            </a:r>
            <a:r>
              <a:rPr lang="en-US" sz="2400" b="1" dirty="0" smtClean="0">
                <a:solidFill>
                  <a:srgbClr val="C00000"/>
                </a:solidFill>
                <a:latin typeface="Arial" panose="020B0604020202020204" pitchFamily="34" charset="0"/>
                <a:cs typeface="Arial" panose="020B0604020202020204" pitchFamily="34" charset="0"/>
              </a:rPr>
              <a:t>instructional method </a:t>
            </a:r>
            <a:r>
              <a:rPr lang="en-US" sz="2400" b="1" dirty="0" smtClean="0">
                <a:solidFill>
                  <a:srgbClr val="2F05CB"/>
                </a:solidFill>
                <a:latin typeface="Arial" panose="020B0604020202020204" pitchFamily="34" charset="0"/>
                <a:cs typeface="Arial" panose="020B0604020202020204" pitchFamily="34" charset="0"/>
              </a:rPr>
              <a:t>that engages students in the learning process.</a:t>
            </a:r>
          </a:p>
          <a:p>
            <a:pPr algn="just"/>
            <a:endParaRPr lang="en-US" sz="2400" b="1" dirty="0" smtClean="0">
              <a:solidFill>
                <a:srgbClr val="2F05CB"/>
              </a:solidFill>
              <a:latin typeface="Arial" panose="020B0604020202020204" pitchFamily="34" charset="0"/>
              <a:cs typeface="Arial" panose="020B0604020202020204" pitchFamily="34" charset="0"/>
            </a:endParaRPr>
          </a:p>
          <a:p>
            <a:pPr algn="just">
              <a:lnSpc>
                <a:spcPct val="150000"/>
              </a:lnSpc>
            </a:pPr>
            <a:r>
              <a:rPr lang="en-US" sz="2400" b="1" dirty="0" smtClean="0">
                <a:solidFill>
                  <a:srgbClr val="2F05CB"/>
                </a:solidFill>
                <a:latin typeface="Arial" panose="020B0604020202020204" pitchFamily="34" charset="0"/>
                <a:cs typeface="Arial" panose="020B0604020202020204" pitchFamily="34" charset="0"/>
              </a:rPr>
              <a:t> In short, active learning requires students </a:t>
            </a:r>
            <a:r>
              <a:rPr lang="en-US" sz="2400" b="1" dirty="0" smtClean="0">
                <a:solidFill>
                  <a:srgbClr val="C00000"/>
                </a:solidFill>
                <a:latin typeface="Arial" panose="020B0604020202020204" pitchFamily="34" charset="0"/>
                <a:cs typeface="Arial" panose="020B0604020202020204" pitchFamily="34" charset="0"/>
              </a:rPr>
              <a:t>to do meaningful learning activities and think </a:t>
            </a:r>
            <a:r>
              <a:rPr lang="en-US" sz="2400" b="1" dirty="0" smtClean="0">
                <a:solidFill>
                  <a:srgbClr val="2F05CB"/>
                </a:solidFill>
                <a:latin typeface="Arial" panose="020B0604020202020204" pitchFamily="34" charset="0"/>
                <a:cs typeface="Arial" panose="020B0604020202020204" pitchFamily="34" charset="0"/>
              </a:rPr>
              <a:t>about what they are doing’</a:t>
            </a:r>
          </a:p>
        </p:txBody>
      </p:sp>
      <p:sp>
        <p:nvSpPr>
          <p:cNvPr id="3" name="TextBox 2"/>
          <p:cNvSpPr txBox="1"/>
          <p:nvPr/>
        </p:nvSpPr>
        <p:spPr>
          <a:xfrm>
            <a:off x="763541" y="4009293"/>
            <a:ext cx="10675424" cy="1138773"/>
          </a:xfrm>
          <a:prstGeom prst="rect">
            <a:avLst/>
          </a:prstGeom>
          <a:noFill/>
        </p:spPr>
        <p:txBody>
          <a:bodyPr wrap="square" rtlCol="0">
            <a:spAutoFit/>
          </a:bodyPr>
          <a:lstStyle/>
          <a:p>
            <a:r>
              <a:rPr lang="en-US" sz="2400" b="1" i="1" dirty="0" smtClean="0">
                <a:latin typeface="Arial" panose="020B0604020202020204" pitchFamily="34" charset="0"/>
                <a:cs typeface="Arial" panose="020B0604020202020204" pitchFamily="34" charset="0"/>
              </a:rPr>
              <a:t>(</a:t>
            </a:r>
            <a:r>
              <a:rPr lang="en-US" sz="2200" b="1" i="1" dirty="0" smtClean="0">
                <a:solidFill>
                  <a:srgbClr val="C00000"/>
                </a:solidFill>
                <a:latin typeface="Arial" panose="020B0604020202020204" pitchFamily="34" charset="0"/>
                <a:cs typeface="Arial" panose="020B0604020202020204" pitchFamily="34" charset="0"/>
              </a:rPr>
              <a:t>Ref: </a:t>
            </a:r>
            <a:r>
              <a:rPr lang="en-US" sz="2200" b="1" i="1" dirty="0" err="1" smtClean="0">
                <a:solidFill>
                  <a:srgbClr val="C00000"/>
                </a:solidFill>
                <a:latin typeface="Arial" panose="020B0604020202020204" pitchFamily="34" charset="0"/>
                <a:cs typeface="Arial" panose="020B0604020202020204" pitchFamily="34" charset="0"/>
              </a:rPr>
              <a:t>Bonwell</a:t>
            </a:r>
            <a:r>
              <a:rPr lang="en-US" sz="2200" b="1" i="1" dirty="0" smtClean="0">
                <a:solidFill>
                  <a:srgbClr val="C00000"/>
                </a:solidFill>
                <a:latin typeface="Arial" panose="020B0604020202020204" pitchFamily="34" charset="0"/>
                <a:cs typeface="Arial" panose="020B0604020202020204" pitchFamily="34" charset="0"/>
              </a:rPr>
              <a:t>, C.C and J. A. </a:t>
            </a:r>
            <a:r>
              <a:rPr lang="en-US" sz="2200" b="1" i="1" dirty="0" err="1" smtClean="0">
                <a:solidFill>
                  <a:srgbClr val="C00000"/>
                </a:solidFill>
                <a:latin typeface="Arial" panose="020B0604020202020204" pitchFamily="34" charset="0"/>
                <a:cs typeface="Arial" panose="020B0604020202020204" pitchFamily="34" charset="0"/>
              </a:rPr>
              <a:t>Eison</a:t>
            </a:r>
            <a:r>
              <a:rPr lang="en-US" sz="2200" b="1" i="1" dirty="0" smtClean="0">
                <a:solidFill>
                  <a:srgbClr val="C00000"/>
                </a:solidFill>
                <a:latin typeface="Arial" panose="020B0604020202020204" pitchFamily="34" charset="0"/>
                <a:cs typeface="Arial" panose="020B0604020202020204" pitchFamily="34" charset="0"/>
              </a:rPr>
              <a:t>, “ Active Learning: creating excitement in the class room”, ASHE ERIC Higher Education Report No. 1, George Washington University, Washington, DC, 1991</a:t>
            </a:r>
            <a:r>
              <a:rPr lang="en-US" sz="2200" b="1" i="1" dirty="0" smtClean="0">
                <a:latin typeface="Arial" panose="020B0604020202020204" pitchFamily="34" charset="0"/>
                <a:cs typeface="Arial" panose="020B0604020202020204" pitchFamily="34" charset="0"/>
              </a:rPr>
              <a:t>)</a:t>
            </a:r>
            <a:endParaRPr lang="en-GB" sz="2200" b="1" i="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xmlns="" val="3825659575"/>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8" fill="hold"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Effect transition="in" filter="wipe(left)">
                                      <p:cBhvr>
                                        <p:cTn id="13" dur="4000"/>
                                        <p:tgtEl>
                                          <p:spTgt spid="2">
                                            <p:txEl>
                                              <p:pRg st="1" end="1"/>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8" fill="hold" nodeType="clickEffect">
                                  <p:stCondLst>
                                    <p:cond delay="0"/>
                                  </p:stCondLst>
                                  <p:childTnLst>
                                    <p:set>
                                      <p:cBhvr>
                                        <p:cTn id="17" dur="1" fill="hold">
                                          <p:stCondLst>
                                            <p:cond delay="0"/>
                                          </p:stCondLst>
                                        </p:cTn>
                                        <p:tgtEl>
                                          <p:spTgt spid="2">
                                            <p:txEl>
                                              <p:pRg st="3" end="3"/>
                                            </p:txEl>
                                          </p:spTgt>
                                        </p:tgtEl>
                                        <p:attrNameLst>
                                          <p:attrName>style.visibility</p:attrName>
                                        </p:attrNameLst>
                                      </p:cBhvr>
                                      <p:to>
                                        <p:strVal val="visible"/>
                                      </p:to>
                                    </p:set>
                                    <p:animEffect transition="in" filter="wipe(left)">
                                      <p:cBhvr>
                                        <p:cTn id="18" dur="4000"/>
                                        <p:tgtEl>
                                          <p:spTgt spid="2">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179930" y="1524000"/>
            <a:ext cx="10327341" cy="646331"/>
          </a:xfrm>
          <a:prstGeom prst="rect">
            <a:avLst/>
          </a:prstGeom>
          <a:noFill/>
        </p:spPr>
        <p:txBody>
          <a:bodyPr wrap="square" rtlCol="0">
            <a:spAutoFit/>
          </a:bodyPr>
          <a:lstStyle/>
          <a:p>
            <a:pPr>
              <a:lnSpc>
                <a:spcPct val="150000"/>
              </a:lnSpc>
            </a:pPr>
            <a:endParaRPr lang="en-GB" sz="2400" b="1" dirty="0">
              <a:solidFill>
                <a:srgbClr val="2F05CB"/>
              </a:solidFill>
              <a:latin typeface="Arial" panose="020B0604020202020204" pitchFamily="34" charset="0"/>
              <a:cs typeface="Arial" panose="020B0604020202020204" pitchFamily="34" charset="0"/>
            </a:endParaRPr>
          </a:p>
        </p:txBody>
      </p:sp>
      <p:sp>
        <p:nvSpPr>
          <p:cNvPr id="5" name="TextBox 4"/>
          <p:cNvSpPr txBox="1"/>
          <p:nvPr/>
        </p:nvSpPr>
        <p:spPr>
          <a:xfrm>
            <a:off x="747777" y="585217"/>
            <a:ext cx="10727048" cy="5078313"/>
          </a:xfrm>
          <a:prstGeom prst="rect">
            <a:avLst/>
          </a:prstGeom>
          <a:noFill/>
        </p:spPr>
        <p:txBody>
          <a:bodyPr wrap="square" rtlCol="0">
            <a:spAutoFit/>
          </a:bodyPr>
          <a:lstStyle/>
          <a:p>
            <a:pPr algn="ctr"/>
            <a:r>
              <a:rPr lang="en-GB" sz="2400" b="1" dirty="0" smtClean="0">
                <a:solidFill>
                  <a:srgbClr val="C00000"/>
                </a:solidFill>
                <a:latin typeface="Arial" panose="020B0604020202020204" pitchFamily="34" charset="0"/>
                <a:cs typeface="Arial" panose="020B0604020202020204" pitchFamily="34" charset="0"/>
              </a:rPr>
              <a:t>Some of the active learning strategies</a:t>
            </a:r>
          </a:p>
          <a:p>
            <a:pPr marL="342900" indent="-342900">
              <a:lnSpc>
                <a:spcPct val="150000"/>
              </a:lnSpc>
              <a:buFont typeface="Arial" panose="020B0604020202020204" pitchFamily="34" charset="0"/>
              <a:buChar char="•"/>
            </a:pPr>
            <a:r>
              <a:rPr lang="en-GB" sz="2400" b="1" dirty="0" smtClean="0">
                <a:solidFill>
                  <a:srgbClr val="2F05CB"/>
                </a:solidFill>
                <a:latin typeface="Arial" panose="020B0604020202020204" pitchFamily="34" charset="0"/>
                <a:cs typeface="Arial" panose="020B0604020202020204" pitchFamily="34" charset="0"/>
              </a:rPr>
              <a:t>Learning by doing</a:t>
            </a:r>
          </a:p>
          <a:p>
            <a:pPr marL="342900" indent="-342900">
              <a:lnSpc>
                <a:spcPct val="150000"/>
              </a:lnSpc>
              <a:buFont typeface="Arial" panose="020B0604020202020204" pitchFamily="34" charset="0"/>
              <a:buChar char="•"/>
            </a:pPr>
            <a:r>
              <a:rPr lang="en-GB" sz="2400" b="1" dirty="0" smtClean="0">
                <a:solidFill>
                  <a:srgbClr val="2F05CB"/>
                </a:solidFill>
                <a:latin typeface="Arial" panose="020B0604020202020204" pitchFamily="34" charset="0"/>
                <a:cs typeface="Arial" panose="020B0604020202020204" pitchFamily="34" charset="0"/>
              </a:rPr>
              <a:t>Learning through discussion among the peer group</a:t>
            </a:r>
          </a:p>
          <a:p>
            <a:pPr marL="342900" indent="-342900">
              <a:lnSpc>
                <a:spcPct val="150000"/>
              </a:lnSpc>
              <a:buFont typeface="Arial" panose="020B0604020202020204" pitchFamily="34" charset="0"/>
              <a:buChar char="•"/>
            </a:pPr>
            <a:r>
              <a:rPr lang="en-GB" sz="2400" b="1" dirty="0" smtClean="0">
                <a:solidFill>
                  <a:srgbClr val="2F05CB"/>
                </a:solidFill>
                <a:latin typeface="Arial" panose="020B0604020202020204" pitchFamily="34" charset="0"/>
                <a:cs typeface="Arial" panose="020B0604020202020204" pitchFamily="34" charset="0"/>
              </a:rPr>
              <a:t>Learning through  Case Studies</a:t>
            </a:r>
          </a:p>
          <a:p>
            <a:pPr marL="342900" indent="-342900">
              <a:lnSpc>
                <a:spcPct val="150000"/>
              </a:lnSpc>
              <a:buFont typeface="Arial" panose="020B0604020202020204" pitchFamily="34" charset="0"/>
              <a:buChar char="•"/>
            </a:pPr>
            <a:r>
              <a:rPr lang="en-GB" sz="2400" b="1" dirty="0" smtClean="0">
                <a:solidFill>
                  <a:srgbClr val="2F05CB"/>
                </a:solidFill>
                <a:latin typeface="Arial" panose="020B0604020202020204" pitchFamily="34" charset="0"/>
                <a:cs typeface="Arial" panose="020B0604020202020204" pitchFamily="34" charset="0"/>
              </a:rPr>
              <a:t> Group Projects</a:t>
            </a:r>
          </a:p>
          <a:p>
            <a:pPr marL="342900" indent="-342900">
              <a:lnSpc>
                <a:spcPct val="150000"/>
              </a:lnSpc>
              <a:buFont typeface="Arial" panose="020B0604020202020204" pitchFamily="34" charset="0"/>
              <a:buChar char="•"/>
            </a:pPr>
            <a:r>
              <a:rPr lang="en-GB" sz="2400" b="1" dirty="0" smtClean="0">
                <a:solidFill>
                  <a:srgbClr val="2F05CB"/>
                </a:solidFill>
                <a:latin typeface="Arial" panose="020B0604020202020204" pitchFamily="34" charset="0"/>
                <a:cs typeface="Arial" panose="020B0604020202020204" pitchFamily="34" charset="0"/>
              </a:rPr>
              <a:t>Through Field Studies</a:t>
            </a:r>
          </a:p>
          <a:p>
            <a:pPr marL="342900" indent="-342900">
              <a:buFont typeface="Arial" panose="020B0604020202020204" pitchFamily="34" charset="0"/>
              <a:buChar char="•"/>
            </a:pPr>
            <a:r>
              <a:rPr lang="en-GB" sz="2400" b="1" dirty="0">
                <a:solidFill>
                  <a:srgbClr val="2F05CB"/>
                </a:solidFill>
                <a:latin typeface="Arial" panose="020B0604020202020204" pitchFamily="34" charset="0"/>
                <a:cs typeface="Arial" panose="020B0604020202020204" pitchFamily="34" charset="0"/>
              </a:rPr>
              <a:t>Problem Oriented Guided Inquiry Learning(POGIL)</a:t>
            </a:r>
          </a:p>
          <a:p>
            <a:pPr marL="342900" indent="-342900">
              <a:lnSpc>
                <a:spcPct val="150000"/>
              </a:lnSpc>
              <a:buFont typeface="Arial" panose="020B0604020202020204" pitchFamily="34" charset="0"/>
              <a:buChar char="•"/>
            </a:pPr>
            <a:r>
              <a:rPr lang="en-GB" sz="2400" b="1" dirty="0">
                <a:solidFill>
                  <a:srgbClr val="2F05CB"/>
                </a:solidFill>
                <a:latin typeface="Arial" panose="020B0604020202020204" pitchFamily="34" charset="0"/>
                <a:cs typeface="Arial" panose="020B0604020202020204" pitchFamily="34" charset="0"/>
              </a:rPr>
              <a:t>Experiential Learning</a:t>
            </a:r>
          </a:p>
          <a:p>
            <a:pPr marL="342900" indent="-342900">
              <a:lnSpc>
                <a:spcPct val="150000"/>
              </a:lnSpc>
              <a:buFont typeface="Arial" panose="020B0604020202020204" pitchFamily="34" charset="0"/>
              <a:buChar char="•"/>
            </a:pPr>
            <a:r>
              <a:rPr lang="en-US" sz="2400" b="1" dirty="0">
                <a:solidFill>
                  <a:srgbClr val="C00000"/>
                </a:solidFill>
                <a:latin typeface="Arial" panose="020B0604020202020204" pitchFamily="34" charset="0"/>
                <a:cs typeface="Arial" panose="020B0604020202020204" pitchFamily="34" charset="0"/>
              </a:rPr>
              <a:t>Reflective Learning</a:t>
            </a:r>
          </a:p>
          <a:p>
            <a:pPr marL="342900" indent="-342900">
              <a:buFont typeface="Arial" panose="020B0604020202020204" pitchFamily="34" charset="0"/>
              <a:buChar char="•"/>
            </a:pPr>
            <a:r>
              <a:rPr lang="en-US" sz="2400" b="1" dirty="0">
                <a:latin typeface="Arial" panose="020B0604020202020204" pitchFamily="34" charset="0"/>
                <a:cs typeface="Arial" panose="020B0604020202020204" pitchFamily="34" charset="0"/>
              </a:rPr>
              <a:t>One Minute Paper during classroom </a:t>
            </a:r>
            <a:r>
              <a:rPr lang="en-US" sz="2400" b="1" dirty="0" smtClean="0">
                <a:latin typeface="Arial" panose="020B0604020202020204" pitchFamily="34" charset="0"/>
                <a:cs typeface="Arial" panose="020B0604020202020204" pitchFamily="34" charset="0"/>
              </a:rPr>
              <a:t>interaction</a:t>
            </a:r>
            <a:endParaRPr lang="en-US" sz="2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xmlns="" val="2582776877"/>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wipe(left)">
                                      <p:cBhvr>
                                        <p:cTn id="7" dur="125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 calcmode="lin" valueType="num">
                                      <p:cBhvr additive="base">
                                        <p:cTn id="12"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nodeType="clickEffect">
                                  <p:stCondLst>
                                    <p:cond delay="0"/>
                                  </p:stCondLst>
                                  <p:childTnLst>
                                    <p:set>
                                      <p:cBhvr>
                                        <p:cTn id="17" dur="1" fill="hold">
                                          <p:stCondLst>
                                            <p:cond delay="0"/>
                                          </p:stCondLst>
                                        </p:cTn>
                                        <p:tgtEl>
                                          <p:spTgt spid="5">
                                            <p:txEl>
                                              <p:pRg st="2" end="2"/>
                                            </p:txEl>
                                          </p:spTgt>
                                        </p:tgtEl>
                                        <p:attrNameLst>
                                          <p:attrName>style.visibility</p:attrName>
                                        </p:attrNameLst>
                                      </p:cBhvr>
                                      <p:to>
                                        <p:strVal val="visible"/>
                                      </p:to>
                                    </p:set>
                                    <p:anim calcmode="lin" valueType="num">
                                      <p:cBhvr additive="base">
                                        <p:cTn id="18"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nodeType="clickEffect">
                                  <p:stCondLst>
                                    <p:cond delay="0"/>
                                  </p:stCondLst>
                                  <p:childTnLst>
                                    <p:set>
                                      <p:cBhvr>
                                        <p:cTn id="23" dur="1" fill="hold">
                                          <p:stCondLst>
                                            <p:cond delay="0"/>
                                          </p:stCondLst>
                                        </p:cTn>
                                        <p:tgtEl>
                                          <p:spTgt spid="5">
                                            <p:txEl>
                                              <p:pRg st="3" end="3"/>
                                            </p:txEl>
                                          </p:spTgt>
                                        </p:tgtEl>
                                        <p:attrNameLst>
                                          <p:attrName>style.visibility</p:attrName>
                                        </p:attrNameLst>
                                      </p:cBhvr>
                                      <p:to>
                                        <p:strVal val="visible"/>
                                      </p:to>
                                    </p:set>
                                    <p:anim calcmode="lin" valueType="num">
                                      <p:cBhvr additive="base">
                                        <p:cTn id="24"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nodeType="clickEffect">
                                  <p:stCondLst>
                                    <p:cond delay="0"/>
                                  </p:stCondLst>
                                  <p:childTnLst>
                                    <p:set>
                                      <p:cBhvr>
                                        <p:cTn id="29" dur="1" fill="hold">
                                          <p:stCondLst>
                                            <p:cond delay="0"/>
                                          </p:stCondLst>
                                        </p:cTn>
                                        <p:tgtEl>
                                          <p:spTgt spid="5">
                                            <p:txEl>
                                              <p:pRg st="4" end="4"/>
                                            </p:txEl>
                                          </p:spTgt>
                                        </p:tgtEl>
                                        <p:attrNameLst>
                                          <p:attrName>style.visibility</p:attrName>
                                        </p:attrNameLst>
                                      </p:cBhvr>
                                      <p:to>
                                        <p:strVal val="visible"/>
                                      </p:to>
                                    </p:set>
                                    <p:anim calcmode="lin" valueType="num">
                                      <p:cBhvr additive="base">
                                        <p:cTn id="30"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nodeType="clickEffect">
                                  <p:stCondLst>
                                    <p:cond delay="0"/>
                                  </p:stCondLst>
                                  <p:childTnLst>
                                    <p:set>
                                      <p:cBhvr>
                                        <p:cTn id="35" dur="1" fill="hold">
                                          <p:stCondLst>
                                            <p:cond delay="0"/>
                                          </p:stCondLst>
                                        </p:cTn>
                                        <p:tgtEl>
                                          <p:spTgt spid="5">
                                            <p:txEl>
                                              <p:pRg st="5" end="5"/>
                                            </p:txEl>
                                          </p:spTgt>
                                        </p:tgtEl>
                                        <p:attrNameLst>
                                          <p:attrName>style.visibility</p:attrName>
                                        </p:attrNameLst>
                                      </p:cBhvr>
                                      <p:to>
                                        <p:strVal val="visible"/>
                                      </p:to>
                                    </p:set>
                                    <p:anim calcmode="lin" valueType="num">
                                      <p:cBhvr additive="base">
                                        <p:cTn id="36" dur="500" fill="hold"/>
                                        <p:tgtEl>
                                          <p:spTgt spid="5">
                                            <p:txEl>
                                              <p:pRg st="5" end="5"/>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5">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 presetClass="entr" presetSubtype="4" fill="hold" nodeType="clickEffect">
                                  <p:stCondLst>
                                    <p:cond delay="0"/>
                                  </p:stCondLst>
                                  <p:childTnLst>
                                    <p:set>
                                      <p:cBhvr>
                                        <p:cTn id="41" dur="1" fill="hold">
                                          <p:stCondLst>
                                            <p:cond delay="0"/>
                                          </p:stCondLst>
                                        </p:cTn>
                                        <p:tgtEl>
                                          <p:spTgt spid="5">
                                            <p:txEl>
                                              <p:pRg st="6" end="6"/>
                                            </p:txEl>
                                          </p:spTgt>
                                        </p:tgtEl>
                                        <p:attrNameLst>
                                          <p:attrName>style.visibility</p:attrName>
                                        </p:attrNameLst>
                                      </p:cBhvr>
                                      <p:to>
                                        <p:strVal val="visible"/>
                                      </p:to>
                                    </p:set>
                                    <p:anim calcmode="lin" valueType="num">
                                      <p:cBhvr additive="base">
                                        <p:cTn id="42" dur="500" fill="hold"/>
                                        <p:tgtEl>
                                          <p:spTgt spid="5">
                                            <p:txEl>
                                              <p:pRg st="6" end="6"/>
                                            </p:txEl>
                                          </p:spTgt>
                                        </p:tgtEl>
                                        <p:attrNameLst>
                                          <p:attrName>ppt_x</p:attrName>
                                        </p:attrNameLst>
                                      </p:cBhvr>
                                      <p:tavLst>
                                        <p:tav tm="0">
                                          <p:val>
                                            <p:strVal val="#ppt_x"/>
                                          </p:val>
                                        </p:tav>
                                        <p:tav tm="100000">
                                          <p:val>
                                            <p:strVal val="#ppt_x"/>
                                          </p:val>
                                        </p:tav>
                                      </p:tavLst>
                                    </p:anim>
                                    <p:anim calcmode="lin" valueType="num">
                                      <p:cBhvr additive="base">
                                        <p:cTn id="43" dur="500" fill="hold"/>
                                        <p:tgtEl>
                                          <p:spTgt spid="5">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2" presetClass="entr" presetSubtype="4" fill="hold" nodeType="clickEffect">
                                  <p:stCondLst>
                                    <p:cond delay="0"/>
                                  </p:stCondLst>
                                  <p:childTnLst>
                                    <p:set>
                                      <p:cBhvr>
                                        <p:cTn id="47" dur="1" fill="hold">
                                          <p:stCondLst>
                                            <p:cond delay="0"/>
                                          </p:stCondLst>
                                        </p:cTn>
                                        <p:tgtEl>
                                          <p:spTgt spid="5">
                                            <p:txEl>
                                              <p:pRg st="7" end="7"/>
                                            </p:txEl>
                                          </p:spTgt>
                                        </p:tgtEl>
                                        <p:attrNameLst>
                                          <p:attrName>style.visibility</p:attrName>
                                        </p:attrNameLst>
                                      </p:cBhvr>
                                      <p:to>
                                        <p:strVal val="visible"/>
                                      </p:to>
                                    </p:set>
                                    <p:anim calcmode="lin" valueType="num">
                                      <p:cBhvr additive="base">
                                        <p:cTn id="48" dur="500" fill="hold"/>
                                        <p:tgtEl>
                                          <p:spTgt spid="5">
                                            <p:txEl>
                                              <p:pRg st="7" end="7"/>
                                            </p:txEl>
                                          </p:spTgt>
                                        </p:tgtEl>
                                        <p:attrNameLst>
                                          <p:attrName>ppt_x</p:attrName>
                                        </p:attrNameLst>
                                      </p:cBhvr>
                                      <p:tavLst>
                                        <p:tav tm="0">
                                          <p:val>
                                            <p:strVal val="#ppt_x"/>
                                          </p:val>
                                        </p:tav>
                                        <p:tav tm="100000">
                                          <p:val>
                                            <p:strVal val="#ppt_x"/>
                                          </p:val>
                                        </p:tav>
                                      </p:tavLst>
                                    </p:anim>
                                    <p:anim calcmode="lin" valueType="num">
                                      <p:cBhvr additive="base">
                                        <p:cTn id="49" dur="500" fill="hold"/>
                                        <p:tgtEl>
                                          <p:spTgt spid="5">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2" presetClass="entr" presetSubtype="4" fill="hold" nodeType="clickEffect">
                                  <p:stCondLst>
                                    <p:cond delay="0"/>
                                  </p:stCondLst>
                                  <p:childTnLst>
                                    <p:set>
                                      <p:cBhvr>
                                        <p:cTn id="53" dur="1" fill="hold">
                                          <p:stCondLst>
                                            <p:cond delay="0"/>
                                          </p:stCondLst>
                                        </p:cTn>
                                        <p:tgtEl>
                                          <p:spTgt spid="5">
                                            <p:txEl>
                                              <p:pRg st="8" end="8"/>
                                            </p:txEl>
                                          </p:spTgt>
                                        </p:tgtEl>
                                        <p:attrNameLst>
                                          <p:attrName>style.visibility</p:attrName>
                                        </p:attrNameLst>
                                      </p:cBhvr>
                                      <p:to>
                                        <p:strVal val="visible"/>
                                      </p:to>
                                    </p:set>
                                    <p:anim calcmode="lin" valueType="num">
                                      <p:cBhvr additive="base">
                                        <p:cTn id="54" dur="500" fill="hold"/>
                                        <p:tgtEl>
                                          <p:spTgt spid="5">
                                            <p:txEl>
                                              <p:pRg st="8" end="8"/>
                                            </p:txEl>
                                          </p:spTgt>
                                        </p:tgtEl>
                                        <p:attrNameLst>
                                          <p:attrName>ppt_x</p:attrName>
                                        </p:attrNameLst>
                                      </p:cBhvr>
                                      <p:tavLst>
                                        <p:tav tm="0">
                                          <p:val>
                                            <p:strVal val="#ppt_x"/>
                                          </p:val>
                                        </p:tav>
                                        <p:tav tm="100000">
                                          <p:val>
                                            <p:strVal val="#ppt_x"/>
                                          </p:val>
                                        </p:tav>
                                      </p:tavLst>
                                    </p:anim>
                                    <p:anim calcmode="lin" valueType="num">
                                      <p:cBhvr additive="base">
                                        <p:cTn id="55" dur="500" fill="hold"/>
                                        <p:tgtEl>
                                          <p:spTgt spid="5">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6" fill="hold">
                      <p:stCondLst>
                        <p:cond delay="indefinite"/>
                      </p:stCondLst>
                      <p:childTnLst>
                        <p:par>
                          <p:cTn id="57" fill="hold">
                            <p:stCondLst>
                              <p:cond delay="0"/>
                            </p:stCondLst>
                            <p:childTnLst>
                              <p:par>
                                <p:cTn id="58" presetID="2" presetClass="entr" presetSubtype="4" fill="hold" nodeType="clickEffect">
                                  <p:stCondLst>
                                    <p:cond delay="0"/>
                                  </p:stCondLst>
                                  <p:childTnLst>
                                    <p:set>
                                      <p:cBhvr>
                                        <p:cTn id="59" dur="1" fill="hold">
                                          <p:stCondLst>
                                            <p:cond delay="0"/>
                                          </p:stCondLst>
                                        </p:cTn>
                                        <p:tgtEl>
                                          <p:spTgt spid="5">
                                            <p:txEl>
                                              <p:pRg st="9" end="9"/>
                                            </p:txEl>
                                          </p:spTgt>
                                        </p:tgtEl>
                                        <p:attrNameLst>
                                          <p:attrName>style.visibility</p:attrName>
                                        </p:attrNameLst>
                                      </p:cBhvr>
                                      <p:to>
                                        <p:strVal val="visible"/>
                                      </p:to>
                                    </p:set>
                                    <p:anim calcmode="lin" valueType="num">
                                      <p:cBhvr additive="base">
                                        <p:cTn id="60" dur="500" fill="hold"/>
                                        <p:tgtEl>
                                          <p:spTgt spid="5">
                                            <p:txEl>
                                              <p:pRg st="9" end="9"/>
                                            </p:txEl>
                                          </p:spTgt>
                                        </p:tgtEl>
                                        <p:attrNameLst>
                                          <p:attrName>ppt_x</p:attrName>
                                        </p:attrNameLst>
                                      </p:cBhvr>
                                      <p:tavLst>
                                        <p:tav tm="0">
                                          <p:val>
                                            <p:strVal val="#ppt_x"/>
                                          </p:val>
                                        </p:tav>
                                        <p:tav tm="100000">
                                          <p:val>
                                            <p:strVal val="#ppt_x"/>
                                          </p:val>
                                        </p:tav>
                                      </p:tavLst>
                                    </p:anim>
                                    <p:anim calcmode="lin" valueType="num">
                                      <p:cBhvr additive="base">
                                        <p:cTn id="61" dur="500" fill="hold"/>
                                        <p:tgtEl>
                                          <p:spTgt spid="5">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87791" y="651851"/>
            <a:ext cx="10782538" cy="3785652"/>
          </a:xfrm>
          <a:prstGeom prst="rect">
            <a:avLst/>
          </a:prstGeom>
        </p:spPr>
        <p:txBody>
          <a:bodyPr wrap="square">
            <a:spAutoFit/>
          </a:bodyPr>
          <a:lstStyle/>
          <a:p>
            <a:pPr marL="457200" indent="-457200">
              <a:lnSpc>
                <a:spcPct val="150000"/>
              </a:lnSpc>
              <a:buFont typeface="Arial" panose="020B0604020202020204" pitchFamily="34" charset="0"/>
              <a:buChar char="•"/>
            </a:pPr>
            <a:endParaRPr lang="en-US" sz="2400" b="1" dirty="0" smtClean="0">
              <a:latin typeface="Arial" panose="020B0604020202020204" pitchFamily="34" charset="0"/>
              <a:cs typeface="Arial" panose="020B0604020202020204" pitchFamily="34" charset="0"/>
            </a:endParaRPr>
          </a:p>
          <a:p>
            <a:pPr marL="457200" indent="-457200">
              <a:lnSpc>
                <a:spcPct val="150000"/>
              </a:lnSpc>
            </a:pPr>
            <a:r>
              <a:rPr lang="en-US" sz="2400" b="1" dirty="0" smtClean="0">
                <a:latin typeface="Arial" panose="020B0604020202020204" pitchFamily="34" charset="0"/>
                <a:cs typeface="Arial" panose="020B0604020202020204" pitchFamily="34" charset="0"/>
              </a:rPr>
              <a:t>                                 </a:t>
            </a:r>
            <a:r>
              <a:rPr lang="en-US" sz="2400" b="1" dirty="0" smtClean="0">
                <a:solidFill>
                  <a:srgbClr val="FF0000"/>
                </a:solidFill>
                <a:latin typeface="Arial" panose="020B0604020202020204" pitchFamily="34" charset="0"/>
                <a:cs typeface="Arial" panose="020B0604020202020204" pitchFamily="34" charset="0"/>
              </a:rPr>
              <a:t>Active Learning Strategies (Contd.)</a:t>
            </a:r>
          </a:p>
          <a:p>
            <a:pPr marL="457200" indent="-457200">
              <a:lnSpc>
                <a:spcPct val="150000"/>
              </a:lnSpc>
              <a:buFont typeface="Arial" panose="020B0604020202020204" pitchFamily="34" charset="0"/>
              <a:buChar char="•"/>
            </a:pPr>
            <a:r>
              <a:rPr lang="en-US" sz="2400" b="1" dirty="0" smtClean="0">
                <a:latin typeface="Arial" panose="020B0604020202020204" pitchFamily="34" charset="0"/>
                <a:cs typeface="Arial" panose="020B0604020202020204" pitchFamily="34" charset="0"/>
              </a:rPr>
              <a:t>Open </a:t>
            </a:r>
            <a:r>
              <a:rPr lang="en-US" sz="2400" b="1" dirty="0">
                <a:latin typeface="Arial" panose="020B0604020202020204" pitchFamily="34" charset="0"/>
                <a:cs typeface="Arial" panose="020B0604020202020204" pitchFamily="34" charset="0"/>
              </a:rPr>
              <a:t>ended questions by teacher    </a:t>
            </a:r>
          </a:p>
          <a:p>
            <a:pPr marL="457200" indent="-457200">
              <a:buFont typeface="Arial" panose="020B0604020202020204" pitchFamily="34" charset="0"/>
              <a:buChar char="•"/>
            </a:pPr>
            <a:r>
              <a:rPr lang="en-US" sz="2400" b="1" dirty="0">
                <a:latin typeface="Arial" panose="020B0604020202020204" pitchFamily="34" charset="0"/>
                <a:cs typeface="Arial" panose="020B0604020202020204" pitchFamily="34" charset="0"/>
              </a:rPr>
              <a:t>Open ended questions from students</a:t>
            </a:r>
          </a:p>
          <a:p>
            <a:pPr marL="457200" indent="-457200">
              <a:lnSpc>
                <a:spcPct val="150000"/>
              </a:lnSpc>
              <a:buFont typeface="Arial" panose="020B0604020202020204" pitchFamily="34" charset="0"/>
              <a:buChar char="•"/>
            </a:pPr>
            <a:r>
              <a:rPr lang="en-US" sz="2400" b="1" dirty="0" smtClean="0">
                <a:solidFill>
                  <a:srgbClr val="C00000"/>
                </a:solidFill>
                <a:latin typeface="Arial" panose="020B0604020202020204" pitchFamily="34" charset="0"/>
                <a:cs typeface="Arial" panose="020B0604020202020204" pitchFamily="34" charset="0"/>
              </a:rPr>
              <a:t>Collecting questions in a Question Bowl taken around the class by the teacher or one of the students and discussion on those questions</a:t>
            </a:r>
          </a:p>
          <a:p>
            <a:pPr marL="457200" indent="-457200">
              <a:lnSpc>
                <a:spcPct val="150000"/>
              </a:lnSpc>
              <a:buFont typeface="Arial" panose="020B0604020202020204" pitchFamily="34" charset="0"/>
              <a:buChar char="•"/>
            </a:pPr>
            <a:r>
              <a:rPr lang="en-US" sz="2400" b="1" dirty="0" smtClean="0">
                <a:latin typeface="Arial" panose="020B0604020202020204" pitchFamily="34" charset="0"/>
                <a:cs typeface="Arial" panose="020B0604020202020204" pitchFamily="34" charset="0"/>
              </a:rPr>
              <a:t>Preparation </a:t>
            </a:r>
            <a:r>
              <a:rPr lang="en-US" sz="2400" b="1" dirty="0">
                <a:latin typeface="Arial" panose="020B0604020202020204" pitchFamily="34" charset="0"/>
                <a:cs typeface="Arial" panose="020B0604020202020204" pitchFamily="34" charset="0"/>
              </a:rPr>
              <a:t>of question bank by students at various cognitive levels</a:t>
            </a:r>
          </a:p>
        </p:txBody>
      </p:sp>
    </p:spTree>
    <p:extLst>
      <p:ext uri="{BB962C8B-B14F-4D97-AF65-F5344CB8AC3E}">
        <p14:creationId xmlns:p14="http://schemas.microsoft.com/office/powerpoint/2010/main" xmlns="" val="502925510"/>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4" end="4"/>
                                            </p:txEl>
                                          </p:spTgt>
                                        </p:tgtEl>
                                        <p:attrNameLst>
                                          <p:attrName>style.visibility</p:attrName>
                                        </p:attrNameLst>
                                      </p:cBhvr>
                                      <p:to>
                                        <p:strVal val="visible"/>
                                      </p:to>
                                    </p:set>
                                    <p:anim calcmode="lin" valueType="num">
                                      <p:cBhvr additive="base">
                                        <p:cTn id="7"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additive="base">
                                        <p:cTn id="19"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2">
                                            <p:txEl>
                                              <p:pRg st="3" end="3"/>
                                            </p:txEl>
                                          </p:spTgt>
                                        </p:tgtEl>
                                        <p:attrNameLst>
                                          <p:attrName>style.visibility</p:attrName>
                                        </p:attrNameLst>
                                      </p:cBhvr>
                                      <p:to>
                                        <p:strVal val="visible"/>
                                      </p:to>
                                    </p:set>
                                    <p:anim calcmode="lin" valueType="num">
                                      <p:cBhvr additive="base">
                                        <p:cTn id="25"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2">
                                            <p:txEl>
                                              <p:pRg st="5" end="5"/>
                                            </p:txEl>
                                          </p:spTgt>
                                        </p:tgtEl>
                                        <p:attrNameLst>
                                          <p:attrName>style.visibility</p:attrName>
                                        </p:attrNameLst>
                                      </p:cBhvr>
                                      <p:to>
                                        <p:strVal val="visible"/>
                                      </p:to>
                                    </p:set>
                                    <p:anim calcmode="lin" valueType="num">
                                      <p:cBhvr additive="base">
                                        <p:cTn id="31"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68941" y="117693"/>
            <a:ext cx="11489167" cy="6740307"/>
          </a:xfrm>
          <a:prstGeom prst="rect">
            <a:avLst/>
          </a:prstGeom>
          <a:noFill/>
          <a:ln>
            <a:solidFill>
              <a:schemeClr val="bg2"/>
            </a:solidFill>
          </a:ln>
        </p:spPr>
        <p:txBody>
          <a:bodyPr wrap="square" rtlCol="0">
            <a:spAutoFit/>
          </a:bodyPr>
          <a:lstStyle/>
          <a:p>
            <a:pPr>
              <a:lnSpc>
                <a:spcPct val="150000"/>
              </a:lnSpc>
              <a:buFont typeface="Arial" pitchFamily="34" charset="0"/>
              <a:buChar char="•"/>
            </a:pPr>
            <a:r>
              <a:rPr lang="en-US" sz="2400" b="1" dirty="0" smtClean="0">
                <a:latin typeface="Arial" pitchFamily="34" charset="0"/>
                <a:cs typeface="Arial" pitchFamily="34" charset="0"/>
              </a:rPr>
              <a:t>In the light of the above discussion, it is clear that Formulation of Standard Course Learning Outcomes, Learning Outcomes-based Teaching/Learning Strategies, and Learning Outcomes based Assessment Strategies form an integral part of Outcome-based education.</a:t>
            </a:r>
          </a:p>
          <a:p>
            <a:pPr>
              <a:lnSpc>
                <a:spcPct val="150000"/>
              </a:lnSpc>
              <a:buFont typeface="Arial" pitchFamily="34" charset="0"/>
              <a:buChar char="•"/>
            </a:pPr>
            <a:r>
              <a:rPr lang="en-US" sz="2400" b="1" dirty="0" smtClean="0">
                <a:latin typeface="Arial" pitchFamily="34" charset="0"/>
                <a:cs typeface="Arial" pitchFamily="34" charset="0"/>
              </a:rPr>
              <a:t>Once we map every question with a learning outcome, the cognitive level in terms of Bloom’s Taxonomy is also taken care of.</a:t>
            </a:r>
          </a:p>
          <a:p>
            <a:pPr>
              <a:lnSpc>
                <a:spcPct val="150000"/>
              </a:lnSpc>
              <a:buFont typeface="Arial" pitchFamily="34" charset="0"/>
              <a:buChar char="•"/>
            </a:pPr>
            <a:r>
              <a:rPr lang="en-US" sz="2400" b="1" dirty="0" smtClean="0">
                <a:latin typeface="Arial" pitchFamily="34" charset="0"/>
                <a:cs typeface="Arial" pitchFamily="34" charset="0"/>
              </a:rPr>
              <a:t> NEP-2020, UGC, NBA/NAAC guidelines,  mention that it is mandatory for all the Institutions to implement Outcome-based education (OBE).</a:t>
            </a:r>
          </a:p>
          <a:p>
            <a:pPr>
              <a:lnSpc>
                <a:spcPct val="150000"/>
              </a:lnSpc>
              <a:buFont typeface="Arial" pitchFamily="34" charset="0"/>
              <a:buChar char="•"/>
            </a:pPr>
            <a:r>
              <a:rPr lang="en-US" sz="2400" b="1" dirty="0" smtClean="0">
                <a:solidFill>
                  <a:srgbClr val="FF0000"/>
                </a:solidFill>
                <a:latin typeface="Arial" pitchFamily="34" charset="0"/>
                <a:cs typeface="Arial" pitchFamily="34" charset="0"/>
              </a:rPr>
              <a:t>Now, let us examine the Model Template for Internal Assessment and End Semester Examination of the </a:t>
            </a:r>
            <a:r>
              <a:rPr lang="en-US" sz="2400" b="1" dirty="0" err="1" smtClean="0">
                <a:solidFill>
                  <a:srgbClr val="FF0000"/>
                </a:solidFill>
                <a:latin typeface="Arial" pitchFamily="34" charset="0"/>
                <a:cs typeface="Arial" pitchFamily="34" charset="0"/>
              </a:rPr>
              <a:t>Osmania</a:t>
            </a:r>
            <a:r>
              <a:rPr lang="en-US" sz="2400" b="1" dirty="0" smtClean="0">
                <a:solidFill>
                  <a:srgbClr val="FF0000"/>
                </a:solidFill>
                <a:latin typeface="Arial" pitchFamily="34" charset="0"/>
                <a:cs typeface="Arial" pitchFamily="34" charset="0"/>
              </a:rPr>
              <a:t> University in the light of the implementation of OBE.</a:t>
            </a:r>
          </a:p>
          <a:p>
            <a:pPr>
              <a:lnSpc>
                <a:spcPct val="150000"/>
              </a:lnSpc>
              <a:buFont typeface="Arial" pitchFamily="34" charset="0"/>
              <a:buChar char="•"/>
            </a:pPr>
            <a:endParaRPr lang="en-US" sz="2400" b="1" dirty="0" err="1" smtClean="0">
              <a:latin typeface="Arial" pitchFamily="34" charset="0"/>
              <a:cs typeface="Arial" pitchFamily="34" charset="0"/>
            </a:endParaRPr>
          </a:p>
        </p:txBody>
      </p:sp>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79699" y="333487"/>
            <a:ext cx="11693562" cy="5386090"/>
          </a:xfrm>
          <a:prstGeom prst="rect">
            <a:avLst/>
          </a:prstGeom>
        </p:spPr>
        <p:txBody>
          <a:bodyPr wrap="square">
            <a:spAutoFit/>
          </a:bodyPr>
          <a:lstStyle/>
          <a:p>
            <a:pPr algn="ctr"/>
            <a:r>
              <a:rPr lang="en-US" sz="2400" b="1" dirty="0" smtClean="0">
                <a:solidFill>
                  <a:srgbClr val="FF0000"/>
                </a:solidFill>
                <a:latin typeface="Arial" pitchFamily="34" charset="0"/>
                <a:cs typeface="Arial" pitchFamily="34" charset="0"/>
              </a:rPr>
              <a:t>Model Template for Internal Assessment &amp; End Semester Examination</a:t>
            </a:r>
          </a:p>
          <a:p>
            <a:pPr algn="ctr"/>
            <a:r>
              <a:rPr lang="en-US" sz="2400" b="1" dirty="0" smtClean="0">
                <a:solidFill>
                  <a:srgbClr val="FF0000"/>
                </a:solidFill>
                <a:latin typeface="Arial" pitchFamily="34" charset="0"/>
                <a:cs typeface="Arial" pitchFamily="34" charset="0"/>
              </a:rPr>
              <a:t> by </a:t>
            </a:r>
            <a:r>
              <a:rPr lang="en-US" sz="2400" b="1" dirty="0" err="1" smtClean="0">
                <a:solidFill>
                  <a:srgbClr val="FF0000"/>
                </a:solidFill>
                <a:latin typeface="Arial" pitchFamily="34" charset="0"/>
                <a:cs typeface="Arial" pitchFamily="34" charset="0"/>
              </a:rPr>
              <a:t>Osmania</a:t>
            </a:r>
            <a:r>
              <a:rPr lang="en-US" sz="2400" b="1" dirty="0" smtClean="0">
                <a:solidFill>
                  <a:srgbClr val="FF0000"/>
                </a:solidFill>
                <a:latin typeface="Arial" pitchFamily="34" charset="0"/>
                <a:cs typeface="Arial" pitchFamily="34" charset="0"/>
              </a:rPr>
              <a:t> University</a:t>
            </a:r>
          </a:p>
          <a:p>
            <a:pPr algn="ctr"/>
            <a:endParaRPr lang="en-US" sz="2200" b="1" dirty="0" smtClean="0">
              <a:solidFill>
                <a:srgbClr val="FF0000"/>
              </a:solidFill>
            </a:endParaRPr>
          </a:p>
          <a:p>
            <a:r>
              <a:rPr lang="en-US" sz="2200" b="1" dirty="0" smtClean="0">
                <a:latin typeface="Arial" pitchFamily="34" charset="0"/>
                <a:cs typeface="Arial" pitchFamily="34" charset="0"/>
              </a:rPr>
              <a:t>                                                           </a:t>
            </a:r>
            <a:r>
              <a:rPr lang="en-US" sz="2200" b="1" dirty="0" smtClean="0">
                <a:solidFill>
                  <a:srgbClr val="FF0000"/>
                </a:solidFill>
                <a:latin typeface="Arial" pitchFamily="34" charset="0"/>
                <a:cs typeface="Arial" pitchFamily="34" charset="0"/>
              </a:rPr>
              <a:t>Internal Assessment : 40 marks</a:t>
            </a:r>
          </a:p>
          <a:p>
            <a:r>
              <a:rPr lang="en-US" sz="2200" b="1" dirty="0" smtClean="0"/>
              <a:t> </a:t>
            </a:r>
          </a:p>
          <a:p>
            <a:r>
              <a:rPr lang="en-US" dirty="0" smtClean="0"/>
              <a:t> </a:t>
            </a:r>
            <a:r>
              <a:rPr lang="en-US" sz="2200" b="1" dirty="0" smtClean="0">
                <a:latin typeface="Arial" pitchFamily="34" charset="0"/>
                <a:cs typeface="Arial" pitchFamily="34" charset="0"/>
              </a:rPr>
              <a:t>1st Internal Assessment: 1) 10 Questions - ½ Mark each MCQ – 5 Marks</a:t>
            </a:r>
          </a:p>
          <a:p>
            <a:r>
              <a:rPr lang="en-US" sz="2200" b="1" dirty="0" smtClean="0">
                <a:latin typeface="Arial" pitchFamily="34" charset="0"/>
                <a:cs typeface="Arial" pitchFamily="34" charset="0"/>
              </a:rPr>
              <a:t>                                            2) 10 Questions – ½ Mark each ‘Fill in the blanks’ question – </a:t>
            </a:r>
          </a:p>
          <a:p>
            <a:r>
              <a:rPr lang="en-US" sz="2200" b="1" dirty="0" smtClean="0">
                <a:latin typeface="Arial" pitchFamily="34" charset="0"/>
                <a:cs typeface="Arial" pitchFamily="34" charset="0"/>
              </a:rPr>
              <a:t>                                                                                                                                      5 Marks </a:t>
            </a:r>
          </a:p>
          <a:p>
            <a:endParaRPr lang="en-US" dirty="0" smtClean="0"/>
          </a:p>
          <a:p>
            <a:r>
              <a:rPr lang="en-US" dirty="0" smtClean="0"/>
              <a:t> </a:t>
            </a:r>
            <a:r>
              <a:rPr lang="en-US" sz="2200" b="1" dirty="0" smtClean="0">
                <a:latin typeface="Arial" pitchFamily="34" charset="0"/>
                <a:cs typeface="Arial" pitchFamily="34" charset="0"/>
              </a:rPr>
              <a:t>2nd Internal Assessment: Short Answer Questions - 10 Questions - 1 Mark each </a:t>
            </a:r>
          </a:p>
          <a:p>
            <a:endParaRPr lang="en-US" dirty="0" smtClean="0"/>
          </a:p>
          <a:p>
            <a:r>
              <a:rPr lang="en-US" sz="2200" b="1" dirty="0" smtClean="0">
                <a:latin typeface="Arial" pitchFamily="34" charset="0"/>
                <a:cs typeface="Arial" pitchFamily="34" charset="0"/>
              </a:rPr>
              <a:t>3rd Internal Assessment: Report Writing – 10 Marks (or) Two </a:t>
            </a:r>
            <a:r>
              <a:rPr lang="en-US" sz="2200" b="1" dirty="0" err="1" smtClean="0">
                <a:latin typeface="Arial" pitchFamily="34" charset="0"/>
                <a:cs typeface="Arial" pitchFamily="34" charset="0"/>
              </a:rPr>
              <a:t>Paraphrasings</a:t>
            </a:r>
            <a:r>
              <a:rPr lang="en-US" sz="2200" b="1" dirty="0" smtClean="0">
                <a:latin typeface="Arial" pitchFamily="34" charset="0"/>
                <a:cs typeface="Arial" pitchFamily="34" charset="0"/>
              </a:rPr>
              <a:t> - 5 Marks </a:t>
            </a:r>
          </a:p>
          <a:p>
            <a:r>
              <a:rPr lang="en-US" sz="2200" b="1" dirty="0" smtClean="0">
                <a:latin typeface="Arial" pitchFamily="34" charset="0"/>
                <a:cs typeface="Arial" pitchFamily="34" charset="0"/>
              </a:rPr>
              <a:t>                                            each (or) Book review / Article review / Reflective journal</a:t>
            </a:r>
          </a:p>
          <a:p>
            <a:r>
              <a:rPr lang="en-US" dirty="0" smtClean="0"/>
              <a:t> </a:t>
            </a:r>
          </a:p>
          <a:p>
            <a:r>
              <a:rPr lang="en-US" sz="2200" b="1" dirty="0" smtClean="0">
                <a:latin typeface="Arial" pitchFamily="34" charset="0"/>
                <a:cs typeface="Arial" pitchFamily="34" charset="0"/>
              </a:rPr>
              <a:t>4th Internal Assessment: 1) Assignment- 5 Marks </a:t>
            </a:r>
          </a:p>
          <a:p>
            <a:r>
              <a:rPr lang="en-US" sz="2200" b="1" dirty="0" smtClean="0">
                <a:latin typeface="Arial" pitchFamily="34" charset="0"/>
                <a:cs typeface="Arial" pitchFamily="34" charset="0"/>
              </a:rPr>
              <a:t>                                            2) Seminar Presentation - 5 Marks</a:t>
            </a:r>
            <a:endParaRPr lang="en-US" sz="2200" b="1" dirty="0">
              <a:latin typeface="Arial" pitchFamily="34" charset="0"/>
              <a:cs typeface="Arial" pitchFamily="34" charset="0"/>
            </a:endParaRPr>
          </a:p>
        </p:txBody>
      </p:sp>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44245" y="398032"/>
            <a:ext cx="11499924" cy="4662815"/>
          </a:xfrm>
          <a:prstGeom prst="rect">
            <a:avLst/>
          </a:prstGeom>
        </p:spPr>
        <p:txBody>
          <a:bodyPr wrap="square">
            <a:spAutoFit/>
          </a:bodyPr>
          <a:lstStyle/>
          <a:p>
            <a:pPr algn="ctr">
              <a:lnSpc>
                <a:spcPct val="150000"/>
              </a:lnSpc>
            </a:pPr>
            <a:r>
              <a:rPr lang="en-US" sz="2200" b="1" dirty="0" smtClean="0">
                <a:solidFill>
                  <a:srgbClr val="FF0000"/>
                </a:solidFill>
                <a:latin typeface="Arial" pitchFamily="34" charset="0"/>
                <a:cs typeface="Arial" pitchFamily="34" charset="0"/>
              </a:rPr>
              <a:t>Model Question Paper: End Semester Examination (ESE)</a:t>
            </a:r>
          </a:p>
          <a:p>
            <a:pPr>
              <a:lnSpc>
                <a:spcPct val="150000"/>
              </a:lnSpc>
            </a:pPr>
            <a:r>
              <a:rPr lang="en-US" sz="2200" b="1" dirty="0" smtClean="0">
                <a:latin typeface="Arial" pitchFamily="34" charset="0"/>
                <a:cs typeface="Arial" pitchFamily="34" charset="0"/>
              </a:rPr>
              <a:t> Time: 2 Hrs                                                                                                Max Marks: 50 </a:t>
            </a:r>
          </a:p>
          <a:p>
            <a:pPr algn="ctr">
              <a:lnSpc>
                <a:spcPct val="150000"/>
              </a:lnSpc>
            </a:pPr>
            <a:r>
              <a:rPr lang="en-US" sz="2200" b="1" dirty="0" smtClean="0">
                <a:solidFill>
                  <a:srgbClr val="FF0000"/>
                </a:solidFill>
                <a:latin typeface="Arial" pitchFamily="34" charset="0"/>
                <a:cs typeface="Arial" pitchFamily="34" charset="0"/>
              </a:rPr>
              <a:t>PART – A: Fundamental Concepts (Choose All) </a:t>
            </a:r>
          </a:p>
          <a:p>
            <a:pPr algn="ctr">
              <a:lnSpc>
                <a:spcPct val="150000"/>
              </a:lnSpc>
            </a:pPr>
            <a:r>
              <a:rPr lang="en-US" sz="2200" b="1" dirty="0" smtClean="0">
                <a:latin typeface="Arial" pitchFamily="34" charset="0"/>
                <a:cs typeface="Arial" pitchFamily="34" charset="0"/>
              </a:rPr>
              <a:t>Attempt / Answer all Questions (5 x 2) = 10 Marks</a:t>
            </a:r>
          </a:p>
          <a:p>
            <a:pPr>
              <a:lnSpc>
                <a:spcPct val="150000"/>
              </a:lnSpc>
            </a:pPr>
            <a:r>
              <a:rPr lang="en-US" sz="2200" b="1" dirty="0" smtClean="0">
                <a:latin typeface="Arial" pitchFamily="34" charset="0"/>
                <a:cs typeface="Arial" pitchFamily="34" charset="0"/>
              </a:rPr>
              <a:t> (1) Question No. 1 - Recall - 2 Marks </a:t>
            </a:r>
          </a:p>
          <a:p>
            <a:pPr>
              <a:lnSpc>
                <a:spcPct val="150000"/>
              </a:lnSpc>
            </a:pPr>
            <a:r>
              <a:rPr lang="en-US" sz="2200" b="1" dirty="0" smtClean="0">
                <a:latin typeface="Arial" pitchFamily="34" charset="0"/>
                <a:cs typeface="Arial" pitchFamily="34" charset="0"/>
              </a:rPr>
              <a:t> (2) Question No. 2 - Recall - 2 Marks</a:t>
            </a:r>
          </a:p>
          <a:p>
            <a:pPr>
              <a:lnSpc>
                <a:spcPct val="150000"/>
              </a:lnSpc>
            </a:pPr>
            <a:r>
              <a:rPr lang="en-US" sz="2200" b="1" dirty="0" smtClean="0">
                <a:latin typeface="Arial" pitchFamily="34" charset="0"/>
                <a:cs typeface="Arial" pitchFamily="34" charset="0"/>
              </a:rPr>
              <a:t> (3) Question No. 3 - Understanding - 2 Marks</a:t>
            </a:r>
          </a:p>
          <a:p>
            <a:pPr>
              <a:lnSpc>
                <a:spcPct val="150000"/>
              </a:lnSpc>
            </a:pPr>
            <a:r>
              <a:rPr lang="en-US" sz="2200" b="1" dirty="0" smtClean="0">
                <a:latin typeface="Arial" pitchFamily="34" charset="0"/>
                <a:cs typeface="Arial" pitchFamily="34" charset="0"/>
              </a:rPr>
              <a:t> (4) Question No. 4 - Understanding - 2 Marks </a:t>
            </a:r>
          </a:p>
          <a:p>
            <a:pPr>
              <a:lnSpc>
                <a:spcPct val="150000"/>
              </a:lnSpc>
            </a:pPr>
            <a:r>
              <a:rPr lang="en-US" sz="2200" b="1" dirty="0" smtClean="0">
                <a:latin typeface="Arial" pitchFamily="34" charset="0"/>
                <a:cs typeface="Arial" pitchFamily="34" charset="0"/>
              </a:rPr>
              <a:t> (5) Question No. 5 - Application - 2 Marks</a:t>
            </a:r>
            <a:endParaRPr lang="en-US" sz="2200" b="1" dirty="0">
              <a:latin typeface="Arial" pitchFamily="34" charset="0"/>
              <a:cs typeface="Arial" pitchFamily="34" charset="0"/>
            </a:endParaRPr>
          </a:p>
        </p:txBody>
      </p:sp>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15153" y="451821"/>
            <a:ext cx="11661289" cy="4770537"/>
          </a:xfrm>
          <a:prstGeom prst="rect">
            <a:avLst/>
          </a:prstGeom>
        </p:spPr>
        <p:txBody>
          <a:bodyPr wrap="square">
            <a:spAutoFit/>
          </a:bodyPr>
          <a:lstStyle/>
          <a:p>
            <a:pPr algn="ctr"/>
            <a:r>
              <a:rPr lang="en-US" sz="2200" b="1" dirty="0" smtClean="0">
                <a:solidFill>
                  <a:srgbClr val="FF0000"/>
                </a:solidFill>
                <a:latin typeface="Arial" pitchFamily="34" charset="0"/>
                <a:cs typeface="Arial" pitchFamily="34" charset="0"/>
              </a:rPr>
              <a:t>PART – B: Higher-Order Thinking Skills</a:t>
            </a:r>
          </a:p>
          <a:p>
            <a:pPr algn="ctr"/>
            <a:r>
              <a:rPr lang="en-US" sz="2200" b="1" dirty="0" smtClean="0">
                <a:solidFill>
                  <a:srgbClr val="FF0000"/>
                </a:solidFill>
                <a:latin typeface="Arial" pitchFamily="34" charset="0"/>
                <a:cs typeface="Arial" pitchFamily="34" charset="0"/>
              </a:rPr>
              <a:t> Attempt all Questions (5 x 8) = 40 Marks</a:t>
            </a:r>
          </a:p>
          <a:p>
            <a:endParaRPr lang="en-US" dirty="0" smtClean="0"/>
          </a:p>
          <a:p>
            <a:r>
              <a:rPr lang="en-US" dirty="0" smtClean="0"/>
              <a:t> (</a:t>
            </a:r>
            <a:r>
              <a:rPr lang="en-US" sz="2200" b="1" dirty="0" smtClean="0">
                <a:latin typeface="Arial" pitchFamily="34" charset="0"/>
                <a:cs typeface="Arial" pitchFamily="34" charset="0"/>
              </a:rPr>
              <a:t>6) Question No. 6: </a:t>
            </a:r>
            <a:r>
              <a:rPr lang="en-US" sz="2200" b="1" dirty="0" smtClean="0">
                <a:solidFill>
                  <a:srgbClr val="FF0000"/>
                </a:solidFill>
                <a:latin typeface="Arial" pitchFamily="34" charset="0"/>
                <a:cs typeface="Arial" pitchFamily="34" charset="0"/>
              </a:rPr>
              <a:t>Application of Fundamental Concepts</a:t>
            </a:r>
          </a:p>
          <a:p>
            <a:r>
              <a:rPr lang="en-US" sz="2200" b="1" dirty="0" smtClean="0">
                <a:latin typeface="Arial" pitchFamily="34" charset="0"/>
                <a:cs typeface="Arial" pitchFamily="34" charset="0"/>
              </a:rPr>
              <a:t>     a. Question – 1 - Application - 4 Marks </a:t>
            </a:r>
          </a:p>
          <a:p>
            <a:r>
              <a:rPr lang="en-US" sz="2200" b="1" dirty="0" smtClean="0">
                <a:latin typeface="Arial" pitchFamily="34" charset="0"/>
                <a:cs typeface="Arial" pitchFamily="34" charset="0"/>
              </a:rPr>
              <a:t>     b. Question – 2 - Analysis -      4 Marks</a:t>
            </a:r>
          </a:p>
          <a:p>
            <a:r>
              <a:rPr lang="en-US" sz="2200" b="1" dirty="0" smtClean="0">
                <a:latin typeface="Arial" pitchFamily="34" charset="0"/>
                <a:cs typeface="Arial" pitchFamily="34" charset="0"/>
              </a:rPr>
              <a:t> </a:t>
            </a:r>
          </a:p>
          <a:p>
            <a:r>
              <a:rPr lang="en-US" dirty="0" smtClean="0"/>
              <a:t> </a:t>
            </a:r>
            <a:r>
              <a:rPr lang="en-US" sz="2200" b="1" dirty="0" smtClean="0">
                <a:latin typeface="Arial" pitchFamily="34" charset="0"/>
                <a:cs typeface="Arial" pitchFamily="34" charset="0"/>
              </a:rPr>
              <a:t>(7) Question No. 7: </a:t>
            </a:r>
            <a:r>
              <a:rPr lang="en-US" sz="2200" b="1" dirty="0" smtClean="0">
                <a:solidFill>
                  <a:srgbClr val="FF0000"/>
                </a:solidFill>
                <a:latin typeface="Arial" pitchFamily="34" charset="0"/>
                <a:cs typeface="Arial" pitchFamily="34" charset="0"/>
              </a:rPr>
              <a:t>Critical Thinking </a:t>
            </a:r>
          </a:p>
          <a:p>
            <a:pPr marL="342900" indent="-342900"/>
            <a:r>
              <a:rPr lang="en-US" sz="2200" b="1" dirty="0" smtClean="0">
                <a:latin typeface="Arial" pitchFamily="34" charset="0"/>
                <a:cs typeface="Arial" pitchFamily="34" charset="0"/>
              </a:rPr>
              <a:t>       a. Question – 1 - Analysis -     4 Marks</a:t>
            </a:r>
          </a:p>
          <a:p>
            <a:pPr marL="342900" indent="-342900"/>
            <a:r>
              <a:rPr lang="en-US" sz="2200" b="1" dirty="0" smtClean="0">
                <a:latin typeface="Arial" pitchFamily="34" charset="0"/>
                <a:cs typeface="Arial" pitchFamily="34" charset="0"/>
              </a:rPr>
              <a:t>       b. Question – 2 - Evaluation - 4 Marks</a:t>
            </a:r>
          </a:p>
          <a:p>
            <a:pPr marL="342900" indent="-342900"/>
            <a:r>
              <a:rPr lang="en-US" sz="2200" b="1" dirty="0" smtClean="0">
                <a:latin typeface="Arial" pitchFamily="34" charset="0"/>
                <a:cs typeface="Arial" pitchFamily="34" charset="0"/>
              </a:rPr>
              <a:t> </a:t>
            </a:r>
          </a:p>
          <a:p>
            <a:pPr marL="342900" indent="-342900"/>
            <a:r>
              <a:rPr lang="en-US" sz="2200" b="1" dirty="0" smtClean="0">
                <a:latin typeface="Arial" pitchFamily="34" charset="0"/>
                <a:cs typeface="Arial" pitchFamily="34" charset="0"/>
              </a:rPr>
              <a:t>(8) Question No. 8: </a:t>
            </a:r>
            <a:r>
              <a:rPr lang="en-US" sz="2200" b="1" dirty="0" smtClean="0">
                <a:solidFill>
                  <a:srgbClr val="FF0000"/>
                </a:solidFill>
                <a:latin typeface="Arial" pitchFamily="34" charset="0"/>
                <a:cs typeface="Arial" pitchFamily="34" charset="0"/>
              </a:rPr>
              <a:t>Practical Problem Solving </a:t>
            </a:r>
          </a:p>
          <a:p>
            <a:pPr marL="342900" indent="-342900"/>
            <a:r>
              <a:rPr lang="en-US" sz="2200" b="1" dirty="0" smtClean="0">
                <a:latin typeface="Arial" pitchFamily="34" charset="0"/>
                <a:cs typeface="Arial" pitchFamily="34" charset="0"/>
              </a:rPr>
              <a:t>      a.  Question – 1 - Application - 4 Marks </a:t>
            </a:r>
          </a:p>
          <a:p>
            <a:pPr marL="342900" indent="-342900"/>
            <a:r>
              <a:rPr lang="en-US" sz="2200" b="1" dirty="0" smtClean="0">
                <a:latin typeface="Arial" pitchFamily="34" charset="0"/>
                <a:cs typeface="Arial" pitchFamily="34" charset="0"/>
              </a:rPr>
              <a:t>      b. Question –  2 - Synthesis -   4 Marks </a:t>
            </a:r>
          </a:p>
        </p:txBody>
      </p:sp>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55003" y="763793"/>
            <a:ext cx="10962042" cy="2462213"/>
          </a:xfrm>
          <a:prstGeom prst="rect">
            <a:avLst/>
          </a:prstGeom>
        </p:spPr>
        <p:txBody>
          <a:bodyPr wrap="square">
            <a:spAutoFit/>
          </a:bodyPr>
          <a:lstStyle/>
          <a:p>
            <a:pPr marL="342900" indent="-342900"/>
            <a:r>
              <a:rPr lang="en-US" sz="2200" b="1" dirty="0" smtClean="0">
                <a:latin typeface="Arial" pitchFamily="34" charset="0"/>
                <a:cs typeface="Arial" pitchFamily="34" charset="0"/>
              </a:rPr>
              <a:t>(9) Question No. 9: </a:t>
            </a:r>
            <a:r>
              <a:rPr lang="en-US" sz="2200" b="1" dirty="0" smtClean="0">
                <a:solidFill>
                  <a:srgbClr val="FF0000"/>
                </a:solidFill>
                <a:latin typeface="Arial" pitchFamily="34" charset="0"/>
                <a:cs typeface="Arial" pitchFamily="34" charset="0"/>
              </a:rPr>
              <a:t>Case Study Examination </a:t>
            </a:r>
          </a:p>
          <a:p>
            <a:pPr marL="342900" indent="-342900"/>
            <a:r>
              <a:rPr lang="en-US" sz="2200" b="1" dirty="0" smtClean="0">
                <a:latin typeface="Arial" pitchFamily="34" charset="0"/>
                <a:cs typeface="Arial" pitchFamily="34" charset="0"/>
              </a:rPr>
              <a:t>     a. Question – 1 - Analysis - 4 Marks </a:t>
            </a:r>
          </a:p>
          <a:p>
            <a:pPr marL="342900" indent="-342900"/>
            <a:r>
              <a:rPr lang="en-US" sz="2200" b="1" dirty="0" smtClean="0">
                <a:latin typeface="Arial" pitchFamily="34" charset="0"/>
                <a:cs typeface="Arial" pitchFamily="34" charset="0"/>
              </a:rPr>
              <a:t>     b. Question – 2 - Evaluation - 4 Marks</a:t>
            </a:r>
          </a:p>
          <a:p>
            <a:pPr marL="342900" indent="-342900"/>
            <a:endParaRPr lang="en-US" sz="2200" b="1" dirty="0" smtClean="0">
              <a:latin typeface="Arial" pitchFamily="34" charset="0"/>
              <a:cs typeface="Arial" pitchFamily="34" charset="0"/>
            </a:endParaRPr>
          </a:p>
          <a:p>
            <a:pPr marL="342900" indent="-342900"/>
            <a:r>
              <a:rPr lang="en-US" sz="2200" b="1" dirty="0" smtClean="0">
                <a:latin typeface="Arial" pitchFamily="34" charset="0"/>
                <a:cs typeface="Arial" pitchFamily="34" charset="0"/>
              </a:rPr>
              <a:t> (10) Question No. 10: </a:t>
            </a:r>
            <a:r>
              <a:rPr lang="en-US" sz="2200" b="1" dirty="0" smtClean="0">
                <a:solidFill>
                  <a:srgbClr val="FF0000"/>
                </a:solidFill>
                <a:latin typeface="Arial" pitchFamily="34" charset="0"/>
                <a:cs typeface="Arial" pitchFamily="34" charset="0"/>
              </a:rPr>
              <a:t>Synthesis of Knowledge </a:t>
            </a:r>
          </a:p>
          <a:p>
            <a:pPr marL="342900" indent="-342900"/>
            <a:r>
              <a:rPr lang="en-US" sz="2200" b="1" dirty="0" smtClean="0">
                <a:latin typeface="Arial" pitchFamily="34" charset="0"/>
                <a:cs typeface="Arial" pitchFamily="34" charset="0"/>
              </a:rPr>
              <a:t>    a. Question – 1 - Synthesis - 4 Marks</a:t>
            </a:r>
          </a:p>
          <a:p>
            <a:pPr marL="342900" indent="-342900"/>
            <a:r>
              <a:rPr lang="en-US" sz="2200" b="1" dirty="0" smtClean="0">
                <a:latin typeface="Arial" pitchFamily="34" charset="0"/>
                <a:cs typeface="Arial" pitchFamily="34" charset="0"/>
              </a:rPr>
              <a:t>    b. Question – 2 - Evaluation - 4 Marks</a:t>
            </a:r>
            <a:endParaRPr lang="en-US" sz="2200" b="1" dirty="0">
              <a:latin typeface="Arial" pitchFamily="34" charset="0"/>
              <a:cs typeface="Arial" pitchFamily="34" charset="0"/>
            </a:endParaRPr>
          </a:p>
        </p:txBody>
      </p:sp>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2733" y="668935"/>
            <a:ext cx="12065391" cy="5339923"/>
          </a:xfrm>
          <a:prstGeom prst="rect">
            <a:avLst/>
          </a:prstGeom>
        </p:spPr>
        <p:txBody>
          <a:bodyPr wrap="square">
            <a:spAutoFit/>
          </a:bodyPr>
          <a:lstStyle/>
          <a:p>
            <a:pPr>
              <a:lnSpc>
                <a:spcPct val="150000"/>
              </a:lnSpc>
            </a:pPr>
            <a:r>
              <a:rPr lang="en-US" sz="2200" b="1" dirty="0">
                <a:latin typeface="Arial" panose="020B0604020202020204" pitchFamily="34" charset="0"/>
                <a:cs typeface="Arial" panose="020B0604020202020204" pitchFamily="34" charset="0"/>
              </a:rPr>
              <a:t>5</a:t>
            </a:r>
            <a:r>
              <a:rPr lang="en-US" sz="2200" b="1" dirty="0" smtClean="0">
                <a:latin typeface="Arial" panose="020B0604020202020204" pitchFamily="34" charset="0"/>
                <a:cs typeface="Arial" panose="020B0604020202020204" pitchFamily="34" charset="0"/>
              </a:rPr>
              <a:t>.  The learning outcome  </a:t>
            </a:r>
            <a:r>
              <a:rPr lang="en-US" sz="2200" b="1" u="sng" dirty="0" smtClean="0">
                <a:latin typeface="Arial" panose="020B0604020202020204" pitchFamily="34" charset="0"/>
                <a:cs typeface="Arial" panose="020B0604020202020204" pitchFamily="34" charset="0"/>
              </a:rPr>
              <a:t>must be measurable.</a:t>
            </a:r>
            <a:r>
              <a:rPr lang="en-US" sz="2200" b="1" dirty="0" smtClean="0">
                <a:latin typeface="Arial" panose="020B0604020202020204" pitchFamily="34" charset="0"/>
                <a:cs typeface="Arial" panose="020B0604020202020204" pitchFamily="34" charset="0"/>
              </a:rPr>
              <a:t>  Choose suitable action verb.</a:t>
            </a:r>
          </a:p>
          <a:p>
            <a:pPr>
              <a:lnSpc>
                <a:spcPct val="150000"/>
              </a:lnSpc>
            </a:pPr>
            <a:r>
              <a:rPr lang="en-US" sz="2200" b="1" dirty="0" smtClean="0">
                <a:latin typeface="Arial" panose="020B0604020202020204" pitchFamily="34" charset="0"/>
                <a:cs typeface="Arial" panose="020B0604020202020204" pitchFamily="34" charset="0"/>
              </a:rPr>
              <a:t>    ( </a:t>
            </a:r>
            <a:r>
              <a:rPr lang="en-US" sz="2200" b="1" dirty="0" smtClean="0">
                <a:solidFill>
                  <a:srgbClr val="C00000"/>
                </a:solidFill>
                <a:latin typeface="Arial" panose="020B0604020202020204" pitchFamily="34" charset="0"/>
                <a:cs typeface="Arial" panose="020B0604020202020204" pitchFamily="34" charset="0"/>
              </a:rPr>
              <a:t>Don’t use action verbs like Remember, Understand, know, acquire, imagine, </a:t>
            </a:r>
          </a:p>
          <a:p>
            <a:pPr>
              <a:lnSpc>
                <a:spcPct val="150000"/>
              </a:lnSpc>
            </a:pPr>
            <a:r>
              <a:rPr lang="en-US" sz="2200" b="1" dirty="0" smtClean="0">
                <a:solidFill>
                  <a:srgbClr val="C00000"/>
                </a:solidFill>
                <a:latin typeface="Arial" panose="020B0604020202020204" pitchFamily="34" charset="0"/>
                <a:cs typeface="Arial" panose="020B0604020202020204" pitchFamily="34" charset="0"/>
              </a:rPr>
              <a:t>      appreciate, think, believe, realize, gain etc. which are not measurable.)</a:t>
            </a:r>
          </a:p>
          <a:p>
            <a:pPr>
              <a:lnSpc>
                <a:spcPct val="150000"/>
              </a:lnSpc>
            </a:pPr>
            <a:endParaRPr lang="en-US" sz="2200" b="1" dirty="0" smtClean="0">
              <a:solidFill>
                <a:srgbClr val="C00000"/>
              </a:solidFill>
              <a:latin typeface="Arial" panose="020B0604020202020204" pitchFamily="34" charset="0"/>
              <a:cs typeface="Arial" panose="020B0604020202020204" pitchFamily="34" charset="0"/>
            </a:endParaRPr>
          </a:p>
          <a:p>
            <a:pPr>
              <a:lnSpc>
                <a:spcPct val="150000"/>
              </a:lnSpc>
            </a:pPr>
            <a:r>
              <a:rPr lang="en-US" sz="2200" b="1" dirty="0" smtClean="0">
                <a:latin typeface="Arial" panose="020B0604020202020204" pitchFamily="34" charset="0"/>
                <a:cs typeface="Arial" panose="020B0604020202020204" pitchFamily="34" charset="0"/>
              </a:rPr>
              <a:t>6. Fix the </a:t>
            </a:r>
            <a:r>
              <a:rPr lang="en-US" sz="2200" b="1" u="sng" dirty="0" smtClean="0">
                <a:latin typeface="Arial" panose="020B0604020202020204" pitchFamily="34" charset="0"/>
                <a:cs typeface="Arial" panose="020B0604020202020204" pitchFamily="34" charset="0"/>
              </a:rPr>
              <a:t>learning level first.</a:t>
            </a:r>
            <a:r>
              <a:rPr lang="en-US" sz="2200" b="1" dirty="0" smtClean="0">
                <a:latin typeface="Arial" panose="020B0604020202020204" pitchFamily="34" charset="0"/>
                <a:cs typeface="Arial" panose="020B0604020202020204" pitchFamily="34" charset="0"/>
              </a:rPr>
              <a:t> (learning levels : remember, understand, apply,  </a:t>
            </a:r>
          </a:p>
          <a:p>
            <a:pPr>
              <a:lnSpc>
                <a:spcPct val="150000"/>
              </a:lnSpc>
            </a:pPr>
            <a:r>
              <a:rPr lang="en-US" sz="2200" b="1" dirty="0" smtClean="0">
                <a:latin typeface="Arial" panose="020B0604020202020204" pitchFamily="34" charset="0"/>
                <a:cs typeface="Arial" panose="020B0604020202020204" pitchFamily="34" charset="0"/>
              </a:rPr>
              <a:t>    analyze, evaluate, create). Then, choose suitable action verb for that level. </a:t>
            </a:r>
          </a:p>
          <a:p>
            <a:endParaRPr lang="en-US" sz="2200" b="1" dirty="0" smtClean="0">
              <a:latin typeface="Arial" panose="020B0604020202020204" pitchFamily="34" charset="0"/>
              <a:cs typeface="Arial" panose="020B0604020202020204" pitchFamily="34" charset="0"/>
            </a:endParaRPr>
          </a:p>
          <a:p>
            <a:pPr>
              <a:lnSpc>
                <a:spcPct val="150000"/>
              </a:lnSpc>
            </a:pPr>
            <a:r>
              <a:rPr lang="en-US" sz="2200" b="1" dirty="0" smtClean="0">
                <a:latin typeface="Arial" panose="020B0604020202020204" pitchFamily="34" charset="0"/>
                <a:cs typeface="Arial" panose="020B0604020202020204" pitchFamily="34" charset="0"/>
              </a:rPr>
              <a:t>7. Start writing each learning outcome with an </a:t>
            </a:r>
            <a:r>
              <a:rPr lang="en-US" sz="2200" b="1" u="sng" dirty="0" smtClean="0">
                <a:latin typeface="Arial" panose="020B0604020202020204" pitchFamily="34" charset="0"/>
                <a:cs typeface="Arial" panose="020B0604020202020204" pitchFamily="34" charset="0"/>
              </a:rPr>
              <a:t>Action Verb (of the </a:t>
            </a:r>
          </a:p>
          <a:p>
            <a:pPr>
              <a:lnSpc>
                <a:spcPct val="150000"/>
              </a:lnSpc>
            </a:pPr>
            <a:r>
              <a:rPr lang="en-US" sz="2200" b="1" dirty="0" smtClean="0">
                <a:latin typeface="Arial" panose="020B0604020202020204" pitchFamily="34" charset="0"/>
                <a:cs typeface="Arial" panose="020B0604020202020204" pitchFamily="34" charset="0"/>
              </a:rPr>
              <a:t>    </a:t>
            </a:r>
            <a:r>
              <a:rPr lang="en-US" sz="2200" b="1" u="sng" dirty="0" smtClean="0">
                <a:latin typeface="Arial" panose="020B0604020202020204" pitchFamily="34" charset="0"/>
                <a:cs typeface="Arial" panose="020B0604020202020204" pitchFamily="34" charset="0"/>
              </a:rPr>
              <a:t>performance part) </a:t>
            </a:r>
            <a:r>
              <a:rPr lang="en-US" sz="2200" b="1" u="sng" dirty="0" smtClean="0">
                <a:solidFill>
                  <a:srgbClr val="C00000"/>
                </a:solidFill>
                <a:latin typeface="Arial" panose="020B0604020202020204" pitchFamily="34" charset="0"/>
                <a:cs typeface="Arial" panose="020B0604020202020204" pitchFamily="34" charset="0"/>
              </a:rPr>
              <a:t>List of action verbs at each learning level is given in the next slide</a:t>
            </a:r>
          </a:p>
          <a:p>
            <a:endParaRPr lang="en-US" sz="2200" b="1" dirty="0" smtClean="0">
              <a:latin typeface="Arial" panose="020B0604020202020204" pitchFamily="34" charset="0"/>
              <a:cs typeface="Arial" panose="020B0604020202020204" pitchFamily="34" charset="0"/>
            </a:endParaRPr>
          </a:p>
          <a:p>
            <a:pPr>
              <a:lnSpc>
                <a:spcPct val="150000"/>
              </a:lnSpc>
            </a:pPr>
            <a:r>
              <a:rPr lang="en-US" sz="2200" b="1" dirty="0" smtClean="0">
                <a:solidFill>
                  <a:schemeClr val="tx1">
                    <a:lumMod val="95000"/>
                    <a:lumOff val="5000"/>
                  </a:schemeClr>
                </a:solidFill>
                <a:latin typeface="Arial" panose="020B0604020202020204" pitchFamily="34" charset="0"/>
                <a:cs typeface="Arial" panose="020B0604020202020204" pitchFamily="34" charset="0"/>
              </a:rPr>
              <a:t>8.</a:t>
            </a:r>
            <a:r>
              <a:rPr lang="en-US" sz="2200" b="1" dirty="0" smtClean="0">
                <a:solidFill>
                  <a:schemeClr val="bg1"/>
                </a:solidFill>
                <a:latin typeface="Arial" panose="020B0604020202020204" pitchFamily="34" charset="0"/>
                <a:cs typeface="Arial" panose="020B0604020202020204" pitchFamily="34" charset="0"/>
              </a:rPr>
              <a:t> </a:t>
            </a:r>
            <a:r>
              <a:rPr lang="en-US" sz="2200" b="1" dirty="0" smtClean="0">
                <a:solidFill>
                  <a:schemeClr val="tx1">
                    <a:lumMod val="95000"/>
                    <a:lumOff val="5000"/>
                  </a:schemeClr>
                </a:solidFill>
                <a:latin typeface="Arial" panose="020B0604020202020204" pitchFamily="34" charset="0"/>
                <a:cs typeface="Arial" panose="020B0604020202020204" pitchFamily="34" charset="0"/>
              </a:rPr>
              <a:t>Use only one </a:t>
            </a:r>
            <a:r>
              <a:rPr lang="en-US" sz="2200" b="1" u="sng" dirty="0" smtClean="0">
                <a:solidFill>
                  <a:schemeClr val="tx1">
                    <a:lumMod val="95000"/>
                    <a:lumOff val="5000"/>
                  </a:schemeClr>
                </a:solidFill>
                <a:latin typeface="Arial" panose="020B0604020202020204" pitchFamily="34" charset="0"/>
                <a:cs typeface="Arial" panose="020B0604020202020204" pitchFamily="34" charset="0"/>
              </a:rPr>
              <a:t>action verb (in general) </a:t>
            </a:r>
            <a:r>
              <a:rPr lang="en-US" sz="2200" b="1" dirty="0" smtClean="0">
                <a:solidFill>
                  <a:schemeClr val="tx1">
                    <a:lumMod val="95000"/>
                    <a:lumOff val="5000"/>
                  </a:schemeClr>
                </a:solidFill>
                <a:latin typeface="Arial" panose="020B0604020202020204" pitchFamily="34" charset="0"/>
                <a:cs typeface="Arial" panose="020B0604020202020204" pitchFamily="34" charset="0"/>
              </a:rPr>
              <a:t>for each learning outcome</a:t>
            </a:r>
          </a:p>
        </p:txBody>
      </p:sp>
    </p:spTree>
    <p:extLst>
      <p:ext uri="{BB962C8B-B14F-4D97-AF65-F5344CB8AC3E}">
        <p14:creationId xmlns:p14="http://schemas.microsoft.com/office/powerpoint/2010/main" xmlns="" val="3037285874"/>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19548" y="419547"/>
            <a:ext cx="11456894" cy="5170646"/>
          </a:xfrm>
          <a:prstGeom prst="rect">
            <a:avLst/>
          </a:prstGeom>
        </p:spPr>
        <p:txBody>
          <a:bodyPr wrap="square">
            <a:spAutoFit/>
          </a:bodyPr>
          <a:lstStyle/>
          <a:p>
            <a:pPr algn="just">
              <a:lnSpc>
                <a:spcPct val="150000"/>
              </a:lnSpc>
            </a:pPr>
            <a:r>
              <a:rPr lang="en-US" sz="2200" b="1" dirty="0" smtClean="0">
                <a:solidFill>
                  <a:srgbClr val="FF0000"/>
                </a:solidFill>
                <a:latin typeface="Arial" pitchFamily="34" charset="0"/>
                <a:cs typeface="Arial" pitchFamily="34" charset="0"/>
              </a:rPr>
              <a:t>Note</a:t>
            </a:r>
            <a:r>
              <a:rPr lang="en-US" sz="2200" b="1" dirty="0" smtClean="0">
                <a:latin typeface="Arial" pitchFamily="34" charset="0"/>
                <a:cs typeface="Arial" pitchFamily="34" charset="0"/>
              </a:rPr>
              <a:t>: Considering the diverse nature of our academic </a:t>
            </a:r>
            <a:r>
              <a:rPr lang="en-US" sz="2200" b="1" dirty="0" err="1" smtClean="0">
                <a:latin typeface="Arial" pitchFamily="34" charset="0"/>
                <a:cs typeface="Arial" pitchFamily="34" charset="0"/>
              </a:rPr>
              <a:t>Programmes</a:t>
            </a:r>
            <a:r>
              <a:rPr lang="en-US" sz="2200" b="1" dirty="0" smtClean="0">
                <a:latin typeface="Arial" pitchFamily="34" charset="0"/>
                <a:cs typeface="Arial" pitchFamily="34" charset="0"/>
              </a:rPr>
              <a:t>, it is acknowledged that certain courses may encompass three, four, or five units. In light of this, the structure of Part-B, comprising five questions, might pose challenges for courses with fewer units. To ensure an equitable distribution of questions, in instances where a </a:t>
            </a:r>
            <a:r>
              <a:rPr lang="en-US" sz="2200" b="1" dirty="0" err="1" smtClean="0">
                <a:latin typeface="Arial" pitchFamily="34" charset="0"/>
                <a:cs typeface="Arial" pitchFamily="34" charset="0"/>
              </a:rPr>
              <a:t>Programme</a:t>
            </a:r>
            <a:r>
              <a:rPr lang="en-US" sz="2200" b="1" dirty="0" smtClean="0">
                <a:latin typeface="Arial" pitchFamily="34" charset="0"/>
                <a:cs typeface="Arial" pitchFamily="34" charset="0"/>
              </a:rPr>
              <a:t> has three or four units, one or two additional questions can be included from any one or two units, respectively. This approach aims to maintain fairness and adaptability, accommodating the specific nuances of each course while upholding the integrity of the examination process. The model question paper adheres to Bloom’s Taxonomy, though exemptions are possible where Bloom’s Taxonomy is not applicable.</a:t>
            </a:r>
            <a:endParaRPr lang="en-US" sz="2200" b="1" dirty="0">
              <a:latin typeface="Arial" pitchFamily="34" charset="0"/>
              <a:cs typeface="Arial" pitchFamily="34" charset="0"/>
            </a:endParaRPr>
          </a:p>
        </p:txBody>
      </p:sp>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5911" y="430306"/>
            <a:ext cx="11779623" cy="4585871"/>
          </a:xfrm>
          <a:prstGeom prst="rect">
            <a:avLst/>
          </a:prstGeom>
          <a:noFill/>
          <a:ln>
            <a:solidFill>
              <a:schemeClr val="bg2"/>
            </a:solidFill>
          </a:ln>
        </p:spPr>
        <p:txBody>
          <a:bodyPr wrap="square" rtlCol="0">
            <a:spAutoFit/>
          </a:bodyPr>
          <a:lstStyle/>
          <a:p>
            <a:pPr algn="ctr"/>
            <a:r>
              <a:rPr lang="en-US" sz="2800" b="1" dirty="0" smtClean="0">
                <a:solidFill>
                  <a:srgbClr val="FF0000"/>
                </a:solidFill>
                <a:latin typeface="Arial" pitchFamily="34" charset="0"/>
                <a:cs typeface="Arial" pitchFamily="34" charset="0"/>
              </a:rPr>
              <a:t>Conclusion</a:t>
            </a:r>
          </a:p>
          <a:p>
            <a:pPr marL="457200" indent="-457200">
              <a:lnSpc>
                <a:spcPct val="150000"/>
              </a:lnSpc>
              <a:buAutoNum type="arabicPeriod"/>
            </a:pPr>
            <a:r>
              <a:rPr lang="en-US" sz="2400" b="1" dirty="0" smtClean="0">
                <a:latin typeface="Arial" pitchFamily="34" charset="0"/>
                <a:cs typeface="Arial" pitchFamily="34" charset="0"/>
              </a:rPr>
              <a:t>Every University has to revisit the Assessment Methods and </a:t>
            </a:r>
            <a:r>
              <a:rPr lang="en-US" sz="2400" b="1" dirty="0" err="1" smtClean="0">
                <a:latin typeface="Arial" pitchFamily="34" charset="0"/>
                <a:cs typeface="Arial" pitchFamily="34" charset="0"/>
              </a:rPr>
              <a:t>Weightages</a:t>
            </a:r>
            <a:r>
              <a:rPr lang="en-US" sz="2400" b="1" dirty="0" smtClean="0">
                <a:latin typeface="Arial" pitchFamily="34" charset="0"/>
                <a:cs typeface="Arial" pitchFamily="34" charset="0"/>
              </a:rPr>
              <a:t> of </a:t>
            </a:r>
          </a:p>
          <a:p>
            <a:pPr marL="457200" indent="-457200">
              <a:lnSpc>
                <a:spcPct val="150000"/>
              </a:lnSpc>
            </a:pPr>
            <a:r>
              <a:rPr lang="en-US" sz="2400" b="1" dirty="0" smtClean="0">
                <a:latin typeface="Arial" pitchFamily="34" charset="0"/>
                <a:cs typeface="Arial" pitchFamily="34" charset="0"/>
              </a:rPr>
              <a:t>      the Continuous and Comprehensive Evaluation so as to fit in the Outcomes-based Assessment Model.</a:t>
            </a:r>
          </a:p>
          <a:p>
            <a:endParaRPr lang="en-US" sz="2400" b="1" dirty="0" smtClean="0">
              <a:latin typeface="Arial" pitchFamily="34" charset="0"/>
              <a:cs typeface="Arial" pitchFamily="34" charset="0"/>
            </a:endParaRPr>
          </a:p>
          <a:p>
            <a:pPr marL="457200" indent="-457200">
              <a:lnSpc>
                <a:spcPct val="150000"/>
              </a:lnSpc>
              <a:buAutoNum type="arabicPeriod" startAt="2"/>
            </a:pPr>
            <a:r>
              <a:rPr lang="en-US" sz="2400" b="1" dirty="0" smtClean="0">
                <a:latin typeface="Arial" pitchFamily="34" charset="0"/>
                <a:cs typeface="Arial" pitchFamily="34" charset="0"/>
              </a:rPr>
              <a:t>The University may frame broad guidelines, and also provide the necessary </a:t>
            </a:r>
          </a:p>
          <a:p>
            <a:pPr marL="457200" indent="-457200">
              <a:lnSpc>
                <a:spcPct val="150000"/>
              </a:lnSpc>
            </a:pPr>
            <a:r>
              <a:rPr lang="en-US" sz="2400" b="1" dirty="0" smtClean="0">
                <a:latin typeface="Arial" pitchFamily="34" charset="0"/>
                <a:cs typeface="Arial" pitchFamily="34" charset="0"/>
              </a:rPr>
              <a:t>      Freedom and Autonomy for each Department to have its Template. This is necessary in view of the diverse nature of the Disciplines.</a:t>
            </a:r>
          </a:p>
          <a:p>
            <a:endParaRPr lang="en-US" sz="2400" b="1" dirty="0" smtClean="0">
              <a:latin typeface="Arial" pitchFamily="34" charset="0"/>
              <a:cs typeface="Arial" pitchFamily="34" charset="0"/>
            </a:endParaRPr>
          </a:p>
        </p:txBody>
      </p:sp>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1214" y="462578"/>
            <a:ext cx="11532198" cy="5632311"/>
          </a:xfrm>
          <a:prstGeom prst="rect">
            <a:avLst/>
          </a:prstGeom>
        </p:spPr>
        <p:txBody>
          <a:bodyPr wrap="square">
            <a:spAutoFit/>
          </a:bodyPr>
          <a:lstStyle/>
          <a:p>
            <a:pPr algn="just">
              <a:lnSpc>
                <a:spcPct val="150000"/>
              </a:lnSpc>
            </a:pPr>
            <a:r>
              <a:rPr lang="en-US" sz="2200" b="1" dirty="0" smtClean="0">
                <a:latin typeface="Arial" pitchFamily="34" charset="0"/>
                <a:cs typeface="Arial" pitchFamily="34" charset="0"/>
              </a:rPr>
              <a:t>3.</a:t>
            </a:r>
            <a:r>
              <a:rPr lang="en-US" sz="2400" b="1" dirty="0" smtClean="0">
                <a:latin typeface="Arial" pitchFamily="34" charset="0"/>
                <a:cs typeface="Arial" pitchFamily="34" charset="0"/>
              </a:rPr>
              <a:t> Each Department may prepare the Template for each Academic Program  </a:t>
            </a:r>
          </a:p>
          <a:p>
            <a:pPr algn="just">
              <a:lnSpc>
                <a:spcPct val="150000"/>
              </a:lnSpc>
            </a:pPr>
            <a:r>
              <a:rPr lang="en-US" sz="2400" b="1" dirty="0" smtClean="0">
                <a:latin typeface="Arial" pitchFamily="34" charset="0"/>
                <a:cs typeface="Arial" pitchFamily="34" charset="0"/>
              </a:rPr>
              <a:t>   offered by the Department, while providing some flexibility for each Teacher. </a:t>
            </a:r>
          </a:p>
          <a:p>
            <a:pPr algn="just">
              <a:lnSpc>
                <a:spcPct val="150000"/>
              </a:lnSpc>
            </a:pPr>
            <a:r>
              <a:rPr lang="en-US" sz="2400" b="1" dirty="0" smtClean="0">
                <a:latin typeface="Arial" pitchFamily="34" charset="0"/>
                <a:cs typeface="Arial" pitchFamily="34" charset="0"/>
              </a:rPr>
              <a:t>   This is necessary because of the diverse nature of the Courses in some </a:t>
            </a:r>
          </a:p>
          <a:p>
            <a:pPr algn="just">
              <a:lnSpc>
                <a:spcPct val="150000"/>
              </a:lnSpc>
            </a:pPr>
            <a:r>
              <a:rPr lang="en-US" sz="2400" b="1" dirty="0" smtClean="0">
                <a:latin typeface="Arial" pitchFamily="34" charset="0"/>
                <a:cs typeface="Arial" pitchFamily="34" charset="0"/>
              </a:rPr>
              <a:t>   Academic programs, which include the Interdisciplinary </a:t>
            </a:r>
            <a:r>
              <a:rPr lang="en-US" sz="2400" b="1" dirty="0" err="1" smtClean="0">
                <a:latin typeface="Arial" pitchFamily="34" charset="0"/>
                <a:cs typeface="Arial" pitchFamily="34" charset="0"/>
              </a:rPr>
              <a:t>Courses.The</a:t>
            </a:r>
            <a:r>
              <a:rPr lang="en-US" sz="2400" b="1" dirty="0" smtClean="0">
                <a:latin typeface="Arial" pitchFamily="34" charset="0"/>
                <a:cs typeface="Arial" pitchFamily="34" charset="0"/>
              </a:rPr>
              <a:t>  </a:t>
            </a:r>
          </a:p>
          <a:p>
            <a:pPr algn="just">
              <a:lnSpc>
                <a:spcPct val="150000"/>
              </a:lnSpc>
            </a:pPr>
            <a:r>
              <a:rPr lang="en-US" sz="2400" b="1" dirty="0" smtClean="0">
                <a:latin typeface="Arial" pitchFamily="34" charset="0"/>
                <a:cs typeface="Arial" pitchFamily="34" charset="0"/>
              </a:rPr>
              <a:t>   cognitive levels of the Course Outcomes also vary from Course to Course.</a:t>
            </a:r>
          </a:p>
          <a:p>
            <a:pPr algn="just">
              <a:lnSpc>
                <a:spcPct val="150000"/>
              </a:lnSpc>
            </a:pPr>
            <a:r>
              <a:rPr lang="en-US" sz="2400" b="1" dirty="0" smtClean="0">
                <a:latin typeface="Arial" pitchFamily="34" charset="0"/>
                <a:cs typeface="Arial" pitchFamily="34" charset="0"/>
              </a:rPr>
              <a:t> </a:t>
            </a:r>
          </a:p>
          <a:p>
            <a:pPr algn="just">
              <a:lnSpc>
                <a:spcPct val="150000"/>
              </a:lnSpc>
            </a:pPr>
            <a:r>
              <a:rPr lang="en-US" sz="2400" b="1" dirty="0" smtClean="0">
                <a:latin typeface="Arial" pitchFamily="34" charset="0"/>
                <a:cs typeface="Arial" pitchFamily="34" charset="0"/>
              </a:rPr>
              <a:t>4. Above all, the Departments and all the Teachers have to make the best use </a:t>
            </a:r>
          </a:p>
          <a:p>
            <a:pPr algn="just">
              <a:lnSpc>
                <a:spcPct val="150000"/>
              </a:lnSpc>
            </a:pPr>
            <a:r>
              <a:rPr lang="en-US" sz="2400" b="1" dirty="0" smtClean="0">
                <a:latin typeface="Arial" pitchFamily="34" charset="0"/>
                <a:cs typeface="Arial" pitchFamily="34" charset="0"/>
              </a:rPr>
              <a:t>   of the Autonomy and implement the Learning Outcomes-based assessment </a:t>
            </a:r>
          </a:p>
          <a:p>
            <a:pPr algn="just">
              <a:lnSpc>
                <a:spcPct val="150000"/>
              </a:lnSpc>
            </a:pPr>
            <a:r>
              <a:rPr lang="en-US" sz="2400" b="1" dirty="0" smtClean="0">
                <a:latin typeface="Arial" pitchFamily="34" charset="0"/>
                <a:cs typeface="Arial" pitchFamily="34" charset="0"/>
              </a:rPr>
              <a:t>   in true Spirit.</a:t>
            </a:r>
          </a:p>
          <a:p>
            <a:pPr algn="just">
              <a:lnSpc>
                <a:spcPct val="150000"/>
              </a:lnSpc>
            </a:pPr>
            <a:r>
              <a:rPr lang="en-US" sz="2400" b="1" dirty="0" smtClean="0">
                <a:latin typeface="Arial" pitchFamily="34" charset="0"/>
                <a:cs typeface="Arial" pitchFamily="34" charset="0"/>
              </a:rPr>
              <a:t>      </a:t>
            </a:r>
          </a:p>
        </p:txBody>
      </p:sp>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416676" y="1506828"/>
            <a:ext cx="10058400" cy="2308324"/>
          </a:xfrm>
          <a:prstGeom prst="rect">
            <a:avLst/>
          </a:prstGeom>
          <a:noFill/>
          <a:ln>
            <a:solidFill>
              <a:schemeClr val="bg2"/>
            </a:solidFill>
          </a:ln>
        </p:spPr>
        <p:txBody>
          <a:bodyPr wrap="square" rtlCol="0">
            <a:spAutoFit/>
          </a:bodyPr>
          <a:lstStyle/>
          <a:p>
            <a:pPr algn="ctr"/>
            <a:endParaRPr lang="en-US" sz="3600" b="1" dirty="0" smtClean="0"/>
          </a:p>
          <a:p>
            <a:pPr algn="ctr"/>
            <a:endParaRPr lang="en-US" sz="3600" b="1" dirty="0"/>
          </a:p>
          <a:p>
            <a:pPr algn="ctr"/>
            <a:endParaRPr lang="en-US" sz="3600" b="1" dirty="0" smtClean="0"/>
          </a:p>
          <a:p>
            <a:pPr algn="ctr"/>
            <a:r>
              <a:rPr lang="en-US" sz="3600" b="1" dirty="0" smtClean="0">
                <a:solidFill>
                  <a:srgbClr val="FF0000"/>
                </a:solidFill>
              </a:rPr>
              <a:t>Question-Answer Session</a:t>
            </a:r>
          </a:p>
        </p:txBody>
      </p:sp>
    </p:spTree>
    <p:extLst>
      <p:ext uri="{BB962C8B-B14F-4D97-AF65-F5344CB8AC3E}">
        <p14:creationId xmlns:p14="http://schemas.microsoft.com/office/powerpoint/2010/main" xmlns="" val="1323424472"/>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1365" y="742279"/>
            <a:ext cx="11715077" cy="4462760"/>
          </a:xfrm>
          <a:prstGeom prst="rect">
            <a:avLst/>
          </a:prstGeom>
        </p:spPr>
        <p:txBody>
          <a:bodyPr wrap="square">
            <a:spAutoFit/>
          </a:bodyPr>
          <a:lstStyle/>
          <a:p>
            <a:pPr>
              <a:lnSpc>
                <a:spcPct val="150000"/>
              </a:lnSpc>
            </a:pPr>
            <a:r>
              <a:rPr lang="en-US" sz="2200" b="1" dirty="0">
                <a:solidFill>
                  <a:schemeClr val="tx1">
                    <a:lumMod val="95000"/>
                    <a:lumOff val="5000"/>
                  </a:schemeClr>
                </a:solidFill>
                <a:latin typeface="Arial" panose="020B0604020202020204" pitchFamily="34" charset="0"/>
                <a:cs typeface="Arial" panose="020B0604020202020204" pitchFamily="34" charset="0"/>
              </a:rPr>
              <a:t>9. The Learning outcome must be easily understood by students without any </a:t>
            </a:r>
            <a:endParaRPr lang="en-US" sz="2200" b="1" dirty="0" smtClean="0">
              <a:solidFill>
                <a:schemeClr val="tx1">
                  <a:lumMod val="95000"/>
                  <a:lumOff val="5000"/>
                </a:schemeClr>
              </a:solidFill>
              <a:latin typeface="Arial" panose="020B0604020202020204" pitchFamily="34" charset="0"/>
              <a:cs typeface="Arial" panose="020B0604020202020204" pitchFamily="34" charset="0"/>
            </a:endParaRPr>
          </a:p>
          <a:p>
            <a:pPr>
              <a:lnSpc>
                <a:spcPct val="150000"/>
              </a:lnSpc>
            </a:pPr>
            <a:r>
              <a:rPr lang="en-US" sz="2200" b="1" dirty="0" smtClean="0">
                <a:solidFill>
                  <a:schemeClr val="tx1">
                    <a:lumMod val="95000"/>
                    <a:lumOff val="5000"/>
                  </a:schemeClr>
                </a:solidFill>
                <a:latin typeface="Arial" panose="020B0604020202020204" pitchFamily="34" charset="0"/>
                <a:cs typeface="Arial" panose="020B0604020202020204" pitchFamily="34" charset="0"/>
              </a:rPr>
              <a:t>     ambiguity</a:t>
            </a:r>
          </a:p>
          <a:p>
            <a:pPr>
              <a:lnSpc>
                <a:spcPct val="150000"/>
              </a:lnSpc>
            </a:pPr>
            <a:r>
              <a:rPr lang="en-US" sz="2200" b="1" dirty="0" smtClean="0">
                <a:latin typeface="Arial" panose="020B0604020202020204" pitchFamily="34" charset="0"/>
                <a:cs typeface="Arial" panose="020B0604020202020204" pitchFamily="34" charset="0"/>
              </a:rPr>
              <a:t>10</a:t>
            </a:r>
            <a:r>
              <a:rPr lang="en-US" sz="2200" b="1" dirty="0">
                <a:latin typeface="Arial" panose="020B0604020202020204" pitchFamily="34" charset="0"/>
                <a:cs typeface="Arial" panose="020B0604020202020204" pitchFamily="34" charset="0"/>
              </a:rPr>
              <a:t>. For each learning outcome, </a:t>
            </a:r>
            <a:r>
              <a:rPr lang="en-US" sz="2200" b="1" dirty="0">
                <a:solidFill>
                  <a:srgbClr val="FF0000"/>
                </a:solidFill>
                <a:latin typeface="Arial" panose="020B0604020202020204" pitchFamily="34" charset="0"/>
                <a:cs typeface="Arial" panose="020B0604020202020204" pitchFamily="34" charset="0"/>
              </a:rPr>
              <a:t>cognitive level (learning level) </a:t>
            </a:r>
            <a:r>
              <a:rPr lang="en-US" sz="2200" b="1" dirty="0">
                <a:latin typeface="Arial" panose="020B0604020202020204" pitchFamily="34" charset="0"/>
                <a:cs typeface="Arial" panose="020B0604020202020204" pitchFamily="34" charset="0"/>
              </a:rPr>
              <a:t>must be </a:t>
            </a:r>
            <a:r>
              <a:rPr lang="en-US" sz="2200" b="1" dirty="0" smtClean="0">
                <a:latin typeface="Arial" panose="020B0604020202020204" pitchFamily="34" charset="0"/>
                <a:cs typeface="Arial" panose="020B0604020202020204" pitchFamily="34" charset="0"/>
              </a:rPr>
              <a:t>mentioned</a:t>
            </a:r>
          </a:p>
          <a:p>
            <a:pPr>
              <a:lnSpc>
                <a:spcPct val="150000"/>
              </a:lnSpc>
            </a:pPr>
            <a:r>
              <a:rPr lang="en-US" sz="2200" b="1" dirty="0" smtClean="0">
                <a:latin typeface="Arial" panose="020B0604020202020204" pitchFamily="34" charset="0"/>
                <a:cs typeface="Arial" panose="020B0604020202020204" pitchFamily="34" charset="0"/>
              </a:rPr>
              <a:t>11</a:t>
            </a:r>
            <a:r>
              <a:rPr lang="en-US" sz="2200" b="1" dirty="0">
                <a:latin typeface="Arial" panose="020B0604020202020204" pitchFamily="34" charset="0"/>
                <a:cs typeface="Arial" panose="020B0604020202020204" pitchFamily="34" charset="0"/>
              </a:rPr>
              <a:t>. The Course outcomes (COs) may be(</a:t>
            </a:r>
            <a:r>
              <a:rPr lang="en-US" sz="2200" b="1" dirty="0">
                <a:solidFill>
                  <a:srgbClr val="C00000"/>
                </a:solidFill>
                <a:latin typeface="Arial" panose="020B0604020202020204" pitchFamily="34" charset="0"/>
                <a:cs typeface="Arial" panose="020B0604020202020204" pitchFamily="34" charset="0"/>
              </a:rPr>
              <a:t>mostly</a:t>
            </a:r>
            <a:r>
              <a:rPr lang="en-US" sz="2200" b="1" dirty="0">
                <a:latin typeface="Arial" panose="020B0604020202020204" pitchFamily="34" charset="0"/>
                <a:cs typeface="Arial" panose="020B0604020202020204" pitchFamily="34" charset="0"/>
              </a:rPr>
              <a:t>) at </a:t>
            </a:r>
            <a:r>
              <a:rPr lang="en-US" sz="2200" b="1" dirty="0">
                <a:solidFill>
                  <a:srgbClr val="C00000"/>
                </a:solidFill>
                <a:latin typeface="Arial" panose="020B0604020202020204" pitchFamily="34" charset="0"/>
                <a:cs typeface="Arial" panose="020B0604020202020204" pitchFamily="34" charset="0"/>
              </a:rPr>
              <a:t>understand level and higher</a:t>
            </a:r>
          </a:p>
          <a:p>
            <a:pPr>
              <a:lnSpc>
                <a:spcPct val="150000"/>
              </a:lnSpc>
            </a:pPr>
            <a:r>
              <a:rPr lang="en-US" sz="2200" b="1" dirty="0">
                <a:latin typeface="Arial" panose="020B0604020202020204" pitchFamily="34" charset="0"/>
                <a:cs typeface="Arial" panose="020B0604020202020204" pitchFamily="34" charset="0"/>
              </a:rPr>
              <a:t>12.The </a:t>
            </a:r>
            <a:r>
              <a:rPr lang="en-US" sz="2200" b="1" dirty="0" smtClean="0">
                <a:latin typeface="Arial" panose="020B0604020202020204" pitchFamily="34" charset="0"/>
                <a:cs typeface="Arial" panose="020B0604020202020204" pitchFamily="34" charset="0"/>
              </a:rPr>
              <a:t>Number of </a:t>
            </a:r>
            <a:r>
              <a:rPr lang="en-US" sz="2200" b="1" dirty="0">
                <a:latin typeface="Arial" panose="020B0604020202020204" pitchFamily="34" charset="0"/>
                <a:cs typeface="Arial" panose="020B0604020202020204" pitchFamily="34" charset="0"/>
              </a:rPr>
              <a:t>Course outcomes(COs) may be </a:t>
            </a:r>
            <a:r>
              <a:rPr lang="en-US" sz="2200" b="1" dirty="0" smtClean="0">
                <a:solidFill>
                  <a:srgbClr val="C00000"/>
                </a:solidFill>
                <a:latin typeface="Arial" panose="020B0604020202020204" pitchFamily="34" charset="0"/>
                <a:cs typeface="Arial" panose="020B0604020202020204" pitchFamily="34" charset="0"/>
              </a:rPr>
              <a:t> </a:t>
            </a:r>
            <a:r>
              <a:rPr lang="en-US" sz="2200" b="1" dirty="0">
                <a:solidFill>
                  <a:srgbClr val="C00000"/>
                </a:solidFill>
                <a:latin typeface="Arial" panose="020B0604020202020204" pitchFamily="34" charset="0"/>
                <a:cs typeface="Arial" panose="020B0604020202020204" pitchFamily="34" charset="0"/>
              </a:rPr>
              <a:t>5 </a:t>
            </a:r>
            <a:r>
              <a:rPr lang="en-US" sz="2200" b="1" dirty="0" smtClean="0">
                <a:solidFill>
                  <a:srgbClr val="C00000"/>
                </a:solidFill>
                <a:latin typeface="Arial" panose="020B0604020202020204" pitchFamily="34" charset="0"/>
                <a:cs typeface="Arial" panose="020B0604020202020204" pitchFamily="34" charset="0"/>
              </a:rPr>
              <a:t>or 6  </a:t>
            </a:r>
            <a:r>
              <a:rPr lang="en-US" sz="2200" b="1" dirty="0">
                <a:solidFill>
                  <a:srgbClr val="C00000"/>
                </a:solidFill>
                <a:latin typeface="Arial" panose="020B0604020202020204" pitchFamily="34" charset="0"/>
                <a:cs typeface="Arial" panose="020B0604020202020204" pitchFamily="34" charset="0"/>
              </a:rPr>
              <a:t>( for a 3 or 4 credit course</a:t>
            </a:r>
            <a:r>
              <a:rPr lang="en-US" sz="2200" b="1" dirty="0" smtClean="0">
                <a:solidFill>
                  <a:srgbClr val="C00000"/>
                </a:solidFill>
                <a:latin typeface="Arial" panose="020B0604020202020204" pitchFamily="34" charset="0"/>
                <a:cs typeface="Arial" panose="020B0604020202020204" pitchFamily="34" charset="0"/>
              </a:rPr>
              <a:t>)</a:t>
            </a:r>
          </a:p>
          <a:p>
            <a:pPr>
              <a:lnSpc>
                <a:spcPct val="150000"/>
              </a:lnSpc>
            </a:pPr>
            <a:endParaRPr lang="en-US" sz="2200" b="1" dirty="0">
              <a:solidFill>
                <a:srgbClr val="C00000"/>
              </a:solidFill>
              <a:latin typeface="Arial" panose="020B0604020202020204" pitchFamily="34" charset="0"/>
              <a:cs typeface="Arial" panose="020B0604020202020204" pitchFamily="34" charset="0"/>
            </a:endParaRPr>
          </a:p>
          <a:p>
            <a:r>
              <a:rPr lang="en-US" sz="2200" b="1" dirty="0">
                <a:solidFill>
                  <a:srgbClr val="C00000"/>
                </a:solidFill>
                <a:latin typeface="Arial" panose="020B0604020202020204" pitchFamily="34" charset="0"/>
                <a:cs typeface="Arial" panose="020B0604020202020204" pitchFamily="34" charset="0"/>
              </a:rPr>
              <a:t>(Note: Performance part is  essential. Condition/Criterion, wherever necessary.)</a:t>
            </a:r>
          </a:p>
          <a:p>
            <a:r>
              <a:rPr lang="en-US" sz="2200" b="1" dirty="0">
                <a:solidFill>
                  <a:srgbClr val="C00000"/>
                </a:solidFill>
                <a:latin typeface="Arial" panose="020B0604020202020204" pitchFamily="34" charset="0"/>
                <a:cs typeface="Arial" panose="020B0604020202020204" pitchFamily="34" charset="0"/>
              </a:rPr>
              <a:t>      </a:t>
            </a:r>
          </a:p>
          <a:p>
            <a:endParaRPr lang="en-US" sz="2200" b="1" dirty="0">
              <a:solidFill>
                <a:schemeClr val="tx1">
                  <a:lumMod val="95000"/>
                  <a:lumOff val="5000"/>
                </a:schemeClr>
              </a:solidFill>
              <a:latin typeface="Arial" panose="020B0604020202020204" pitchFamily="34" charset="0"/>
              <a:cs typeface="Arial" panose="020B0604020202020204" pitchFamily="34" charset="0"/>
            </a:endParaRPr>
          </a:p>
          <a:p>
            <a:endParaRPr lang="en-US" sz="2000" b="1"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xmlns="" val="1943708851"/>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647522"/>
            <a:ext cx="11865167" cy="7294305"/>
          </a:xfrm>
          <a:prstGeom prst="rect">
            <a:avLst/>
          </a:prstGeom>
        </p:spPr>
        <p:txBody>
          <a:bodyPr wrap="square">
            <a:spAutoFit/>
          </a:bodyPr>
          <a:lstStyle/>
          <a:p>
            <a:pPr marL="342900" indent="-342900">
              <a:buFont typeface="Arial" panose="020B0604020202020204" pitchFamily="34" charset="0"/>
              <a:buChar char="•"/>
            </a:pPr>
            <a:r>
              <a:rPr lang="en-US" sz="2200" b="1" dirty="0" smtClean="0">
                <a:latin typeface="Arial" panose="020B0604020202020204" pitchFamily="34" charset="0"/>
                <a:cs typeface="Arial" panose="020B0604020202020204" pitchFamily="34" charset="0"/>
              </a:rPr>
              <a:t>Any subject content discussed in the class and is remembered and recalled </a:t>
            </a:r>
            <a:r>
              <a:rPr lang="en-US" sz="2200" b="1" dirty="0">
                <a:latin typeface="Arial" panose="020B0604020202020204" pitchFamily="34" charset="0"/>
                <a:cs typeface="Arial" panose="020B0604020202020204" pitchFamily="34" charset="0"/>
              </a:rPr>
              <a:t>by the student,  the cognitive level, </a:t>
            </a:r>
            <a:r>
              <a:rPr lang="en-US" sz="2200" b="1" dirty="0" smtClean="0">
                <a:latin typeface="Arial" panose="020B0604020202020204" pitchFamily="34" charset="0"/>
                <a:cs typeface="Arial" panose="020B0604020202020204" pitchFamily="34" charset="0"/>
              </a:rPr>
              <a:t>is ‘</a:t>
            </a:r>
            <a:r>
              <a:rPr lang="en-US" sz="2200" b="1" dirty="0" smtClean="0">
                <a:solidFill>
                  <a:srgbClr val="C00000"/>
                </a:solidFill>
                <a:latin typeface="Arial" panose="020B0604020202020204" pitchFamily="34" charset="0"/>
                <a:cs typeface="Arial" panose="020B0604020202020204" pitchFamily="34" charset="0"/>
              </a:rPr>
              <a:t>Remember</a:t>
            </a:r>
            <a:r>
              <a:rPr lang="en-US" sz="2200" b="1" dirty="0">
                <a:solidFill>
                  <a:srgbClr val="C00000"/>
                </a:solidFill>
                <a:latin typeface="Arial" panose="020B0604020202020204" pitchFamily="34" charset="0"/>
                <a:cs typeface="Arial" panose="020B0604020202020204" pitchFamily="34" charset="0"/>
              </a:rPr>
              <a:t>’ only</a:t>
            </a:r>
            <a:r>
              <a:rPr lang="en-US" sz="2200" b="1" dirty="0" smtClean="0">
                <a:solidFill>
                  <a:srgbClr val="C00000"/>
                </a:solidFill>
                <a:latin typeface="Arial" panose="020B0604020202020204" pitchFamily="34" charset="0"/>
                <a:cs typeface="Arial" panose="020B0604020202020204" pitchFamily="34" charset="0"/>
              </a:rPr>
              <a:t>.</a:t>
            </a:r>
          </a:p>
          <a:p>
            <a:pPr marL="342900" indent="-342900">
              <a:buFont typeface="Arial" panose="020B0604020202020204" pitchFamily="34" charset="0"/>
              <a:buChar char="•"/>
            </a:pPr>
            <a:endParaRPr lang="en-US" sz="2200" b="1" dirty="0" smtClean="0">
              <a:solidFill>
                <a:srgbClr val="FFFF00"/>
              </a:solidFill>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US" sz="2200" b="1" dirty="0">
                <a:latin typeface="Arial" panose="020B0604020202020204" pitchFamily="34" charset="0"/>
                <a:cs typeface="Arial" panose="020B0604020202020204" pitchFamily="34" charset="0"/>
              </a:rPr>
              <a:t>The cognitive levels, ‘</a:t>
            </a:r>
            <a:r>
              <a:rPr lang="en-US" sz="2200" b="1" dirty="0">
                <a:solidFill>
                  <a:srgbClr val="C00000"/>
                </a:solidFill>
                <a:latin typeface="Arial" panose="020B0604020202020204" pitchFamily="34" charset="0"/>
                <a:cs typeface="Arial" panose="020B0604020202020204" pitchFamily="34" charset="0"/>
              </a:rPr>
              <a:t>apply’, ‘analyze’, ‘evaluate’, ‘create</a:t>
            </a:r>
            <a:r>
              <a:rPr lang="en-US" sz="2200" b="1" dirty="0">
                <a:latin typeface="Arial" panose="020B0604020202020204" pitchFamily="34" charset="0"/>
                <a:cs typeface="Arial" panose="020B0604020202020204" pitchFamily="34" charset="0"/>
              </a:rPr>
              <a:t>’ always refer to the </a:t>
            </a:r>
            <a:r>
              <a:rPr lang="en-US" sz="2200" b="1" dirty="0">
                <a:solidFill>
                  <a:srgbClr val="C00000"/>
                </a:solidFill>
                <a:latin typeface="Arial" panose="020B0604020202020204" pitchFamily="34" charset="0"/>
                <a:cs typeface="Arial" panose="020B0604020202020204" pitchFamily="34" charset="0"/>
              </a:rPr>
              <a:t>unknown contexts</a:t>
            </a:r>
            <a:r>
              <a:rPr lang="en-US" sz="2200" b="1" dirty="0">
                <a:latin typeface="Arial" panose="020B0604020202020204" pitchFamily="34" charset="0"/>
                <a:cs typeface="Arial" panose="020B0604020202020204" pitchFamily="34" charset="0"/>
              </a:rPr>
              <a:t>, </a:t>
            </a:r>
            <a:r>
              <a:rPr lang="en-US" sz="2200" b="1" dirty="0" smtClean="0">
                <a:latin typeface="Arial" panose="020B0604020202020204" pitchFamily="34" charset="0"/>
                <a:cs typeface="Arial" panose="020B0604020202020204" pitchFamily="34" charset="0"/>
              </a:rPr>
              <a:t>familiar, </a:t>
            </a:r>
            <a:r>
              <a:rPr lang="en-US" sz="2200" b="1" dirty="0">
                <a:latin typeface="Arial" panose="020B0604020202020204" pitchFamily="34" charset="0"/>
                <a:cs typeface="Arial" panose="020B0604020202020204" pitchFamily="34" charset="0"/>
              </a:rPr>
              <a:t>but not discussed in the class and  </a:t>
            </a:r>
            <a:r>
              <a:rPr lang="en-US" sz="2200" b="1" dirty="0">
                <a:solidFill>
                  <a:srgbClr val="C00000"/>
                </a:solidFill>
                <a:latin typeface="Arial" panose="020B0604020202020204" pitchFamily="34" charset="0"/>
                <a:cs typeface="Arial" panose="020B0604020202020204" pitchFamily="34" charset="0"/>
              </a:rPr>
              <a:t>real time problems</a:t>
            </a:r>
            <a:r>
              <a:rPr lang="en-US" sz="2200" b="1" dirty="0" smtClean="0">
                <a:latin typeface="Arial" panose="020B0604020202020204" pitchFamily="34" charset="0"/>
                <a:cs typeface="Arial" panose="020B0604020202020204" pitchFamily="34" charset="0"/>
              </a:rPr>
              <a:t>.</a:t>
            </a:r>
          </a:p>
          <a:p>
            <a:r>
              <a:rPr lang="en-US" sz="2200" b="1" dirty="0" smtClean="0">
                <a:latin typeface="Arial" panose="020B0604020202020204" pitchFamily="34" charset="0"/>
                <a:cs typeface="Arial" panose="020B0604020202020204" pitchFamily="34" charset="0"/>
              </a:rPr>
              <a:t> </a:t>
            </a:r>
          </a:p>
          <a:p>
            <a:pPr marL="457200" indent="-457200">
              <a:buFont typeface="Arial" panose="020B0604020202020204" pitchFamily="34" charset="0"/>
              <a:buChar char="•"/>
            </a:pPr>
            <a:r>
              <a:rPr lang="en-US" sz="2200" b="1" dirty="0">
                <a:latin typeface="Arial" panose="020B0604020202020204" pitchFamily="34" charset="0"/>
                <a:cs typeface="Arial" panose="020B0604020202020204" pitchFamily="34" charset="0"/>
              </a:rPr>
              <a:t>In the students’ </a:t>
            </a:r>
            <a:r>
              <a:rPr lang="en-US" sz="2200" b="1" dirty="0">
                <a:solidFill>
                  <a:srgbClr val="C00000"/>
                </a:solidFill>
                <a:latin typeface="Arial" panose="020B0604020202020204" pitchFamily="34" charset="0"/>
                <a:cs typeface="Arial" panose="020B0604020202020204" pitchFamily="34" charset="0"/>
              </a:rPr>
              <a:t>projects</a:t>
            </a:r>
            <a:r>
              <a:rPr lang="en-US" sz="2200" b="1" dirty="0">
                <a:latin typeface="Arial" panose="020B0604020202020204" pitchFamily="34" charset="0"/>
                <a:cs typeface="Arial" panose="020B0604020202020204" pitchFamily="34" charset="0"/>
              </a:rPr>
              <a:t>, ‘mini’ or ‘major’, there is a large scope in the learning outcomes for higher cognitive levels  such as </a:t>
            </a:r>
            <a:r>
              <a:rPr lang="en-US" sz="2200" b="1" dirty="0">
                <a:solidFill>
                  <a:srgbClr val="C00000"/>
                </a:solidFill>
                <a:latin typeface="Arial" panose="020B0604020202020204" pitchFamily="34" charset="0"/>
                <a:cs typeface="Arial" panose="020B0604020202020204" pitchFamily="34" charset="0"/>
              </a:rPr>
              <a:t>‘create’, ‘evaluate</a:t>
            </a:r>
            <a:r>
              <a:rPr lang="en-US" sz="2200" b="1" dirty="0" smtClean="0">
                <a:solidFill>
                  <a:srgbClr val="C00000"/>
                </a:solidFill>
                <a:latin typeface="Arial" panose="020B0604020202020204" pitchFamily="34" charset="0"/>
                <a:cs typeface="Arial" panose="020B0604020202020204" pitchFamily="34" charset="0"/>
              </a:rPr>
              <a:t>’</a:t>
            </a:r>
          </a:p>
          <a:p>
            <a:pPr marL="457200" indent="-457200">
              <a:buFont typeface="Arial" panose="020B0604020202020204" pitchFamily="34" charset="0"/>
              <a:buChar char="•"/>
            </a:pPr>
            <a:endParaRPr lang="en-US" sz="2200" b="1" dirty="0" smtClean="0">
              <a:solidFill>
                <a:srgbClr val="C00000"/>
              </a:solidFill>
              <a:latin typeface="Arial" panose="020B0604020202020204" pitchFamily="34" charset="0"/>
              <a:cs typeface="Arial" panose="020B0604020202020204" pitchFamily="34" charset="0"/>
            </a:endParaRPr>
          </a:p>
          <a:p>
            <a:pPr marL="457200" indent="-457200" algn="just">
              <a:buFont typeface="Arial" panose="020B0604020202020204" pitchFamily="34" charset="0"/>
              <a:buChar char="•"/>
            </a:pPr>
            <a:r>
              <a:rPr lang="en-US" sz="2200" b="1" dirty="0">
                <a:solidFill>
                  <a:srgbClr val="C00000"/>
                </a:solidFill>
                <a:latin typeface="Arial" panose="020B0604020202020204" pitchFamily="34" charset="0"/>
                <a:cs typeface="Arial" panose="020B0604020202020204" pitchFamily="34" charset="0"/>
              </a:rPr>
              <a:t>Therefore, the cognitive level of each learning outcome has to be carefully understood by the teacher while formulating learning outcomes of any course and it must be mentioned against the learning outcome. </a:t>
            </a:r>
          </a:p>
          <a:p>
            <a:pPr algn="just"/>
            <a:endParaRPr lang="en-US" sz="2200" b="1" dirty="0">
              <a:solidFill>
                <a:srgbClr val="C00000"/>
              </a:solidFill>
              <a:latin typeface="Arial" panose="020B0604020202020204" pitchFamily="34" charset="0"/>
              <a:cs typeface="Arial" panose="020B0604020202020204" pitchFamily="34" charset="0"/>
            </a:endParaRPr>
          </a:p>
          <a:p>
            <a:pPr marL="457200" indent="-457200" algn="just">
              <a:buFont typeface="Arial" panose="020B0604020202020204" pitchFamily="34" charset="0"/>
              <a:buChar char="•"/>
            </a:pPr>
            <a:r>
              <a:rPr lang="en-US" sz="2200" b="1" dirty="0">
                <a:latin typeface="Arial" panose="020B0604020202020204" pitchFamily="34" charset="0"/>
                <a:cs typeface="Arial" panose="020B0604020202020204" pitchFamily="34" charset="0"/>
              </a:rPr>
              <a:t>The students will then be able to understand clearly as to what cognitive level, they have to reach in that learning outcome.</a:t>
            </a:r>
          </a:p>
          <a:p>
            <a:pPr marL="457200" indent="-457200" algn="just">
              <a:buFont typeface="Arial" panose="020B0604020202020204" pitchFamily="34" charset="0"/>
              <a:buChar char="•"/>
            </a:pPr>
            <a:endParaRPr lang="en-US" sz="2200" b="1" dirty="0">
              <a:latin typeface="Arial" panose="020B0604020202020204" pitchFamily="34" charset="0"/>
              <a:cs typeface="Arial" panose="020B0604020202020204" pitchFamily="34" charset="0"/>
            </a:endParaRPr>
          </a:p>
          <a:p>
            <a:pPr marL="457200" indent="-457200">
              <a:buFont typeface="Arial" panose="020B0604020202020204" pitchFamily="34" charset="0"/>
              <a:buChar char="•"/>
            </a:pPr>
            <a:endParaRPr lang="en-US" sz="2200" b="1" dirty="0" smtClean="0">
              <a:solidFill>
                <a:srgbClr val="C00000"/>
              </a:solidFill>
              <a:latin typeface="Arial" panose="020B0604020202020204" pitchFamily="34" charset="0"/>
              <a:cs typeface="Arial" panose="020B0604020202020204" pitchFamily="34" charset="0"/>
            </a:endParaRPr>
          </a:p>
          <a:p>
            <a:endParaRPr lang="en-US" sz="2200" b="1" dirty="0">
              <a:latin typeface="Arial" panose="020B0604020202020204" pitchFamily="34" charset="0"/>
              <a:cs typeface="Arial" panose="020B0604020202020204" pitchFamily="34" charset="0"/>
            </a:endParaRPr>
          </a:p>
          <a:p>
            <a:endParaRPr lang="en-US" sz="2200" b="1" dirty="0">
              <a:latin typeface="Arial" panose="020B0604020202020204" pitchFamily="34" charset="0"/>
              <a:cs typeface="Arial" panose="020B0604020202020204" pitchFamily="34" charset="0"/>
            </a:endParaRPr>
          </a:p>
          <a:p>
            <a:endParaRPr lang="en-US" sz="22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endParaRPr lang="en-US" sz="2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xmlns="" val="280124353"/>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58460" y="930166"/>
            <a:ext cx="11276492" cy="5162214"/>
          </a:xfrm>
          <a:prstGeom prst="rect">
            <a:avLst/>
          </a:prstGeom>
        </p:spPr>
        <p:txBody>
          <a:bodyPr wrap="square">
            <a:spAutoFit/>
          </a:bodyPr>
          <a:lstStyle/>
          <a:p>
            <a:r>
              <a:rPr lang="en-US" sz="2200" dirty="0"/>
              <a:t>• </a:t>
            </a:r>
            <a:r>
              <a:rPr lang="en-US" sz="2200" b="1" dirty="0" smtClean="0">
                <a:solidFill>
                  <a:srgbClr val="FF0000"/>
                </a:solidFill>
                <a:latin typeface="Arial" pitchFamily="34" charset="0"/>
                <a:cs typeface="Arial" pitchFamily="34" charset="0"/>
              </a:rPr>
              <a:t>Action verbs at Remember Level</a:t>
            </a:r>
            <a:r>
              <a:rPr lang="en-US" sz="2200" b="1" dirty="0" smtClean="0">
                <a:latin typeface="Arial" pitchFamily="34" charset="0"/>
                <a:cs typeface="Arial" pitchFamily="34" charset="0"/>
              </a:rPr>
              <a:t>: Arrange , </a:t>
            </a:r>
            <a:r>
              <a:rPr lang="en-US" sz="2200" b="1" dirty="0">
                <a:latin typeface="Arial" pitchFamily="34" charset="0"/>
                <a:cs typeface="Arial" pitchFamily="34" charset="0"/>
              </a:rPr>
              <a:t>Define </a:t>
            </a:r>
            <a:r>
              <a:rPr lang="en-US" sz="2200" b="1" dirty="0" smtClean="0">
                <a:latin typeface="Arial" pitchFamily="34" charset="0"/>
                <a:cs typeface="Arial" pitchFamily="34" charset="0"/>
              </a:rPr>
              <a:t>, </a:t>
            </a:r>
            <a:r>
              <a:rPr lang="en-US" sz="2200" b="1" dirty="0">
                <a:latin typeface="Arial" pitchFamily="34" charset="0"/>
                <a:cs typeface="Arial" pitchFamily="34" charset="0"/>
              </a:rPr>
              <a:t>Describe </a:t>
            </a:r>
            <a:r>
              <a:rPr lang="en-US" sz="2200" b="1" dirty="0" smtClean="0">
                <a:latin typeface="Arial" pitchFamily="34" charset="0"/>
                <a:cs typeface="Arial" pitchFamily="34" charset="0"/>
              </a:rPr>
              <a:t>, </a:t>
            </a:r>
            <a:r>
              <a:rPr lang="en-US" sz="2200" b="1" dirty="0">
                <a:latin typeface="Arial" pitchFamily="34" charset="0"/>
                <a:cs typeface="Arial" pitchFamily="34" charset="0"/>
              </a:rPr>
              <a:t>Duplicate </a:t>
            </a:r>
            <a:r>
              <a:rPr lang="en-US" sz="2200" b="1" dirty="0" smtClean="0">
                <a:latin typeface="Arial" pitchFamily="34" charset="0"/>
                <a:cs typeface="Arial" pitchFamily="34" charset="0"/>
              </a:rPr>
              <a:t>, </a:t>
            </a:r>
            <a:r>
              <a:rPr lang="en-US" sz="2200" b="1" dirty="0">
                <a:latin typeface="Arial" pitchFamily="34" charset="0"/>
                <a:cs typeface="Arial" pitchFamily="34" charset="0"/>
              </a:rPr>
              <a:t>Identify </a:t>
            </a:r>
            <a:r>
              <a:rPr lang="en-US" sz="2200" b="1" dirty="0" smtClean="0">
                <a:latin typeface="Arial" pitchFamily="34" charset="0"/>
                <a:cs typeface="Arial" pitchFamily="34" charset="0"/>
              </a:rPr>
              <a:t>,Label , </a:t>
            </a:r>
            <a:r>
              <a:rPr lang="en-US" sz="2200" b="1" dirty="0">
                <a:latin typeface="Arial" pitchFamily="34" charset="0"/>
                <a:cs typeface="Arial" pitchFamily="34" charset="0"/>
              </a:rPr>
              <a:t>List </a:t>
            </a:r>
            <a:r>
              <a:rPr lang="en-US" sz="2200" b="1" dirty="0" smtClean="0">
                <a:latin typeface="Arial" pitchFamily="34" charset="0"/>
                <a:cs typeface="Arial" pitchFamily="34" charset="0"/>
              </a:rPr>
              <a:t>, </a:t>
            </a:r>
            <a:r>
              <a:rPr lang="en-US" sz="2200" b="1" dirty="0">
                <a:latin typeface="Arial" pitchFamily="34" charset="0"/>
                <a:cs typeface="Arial" pitchFamily="34" charset="0"/>
              </a:rPr>
              <a:t>Match </a:t>
            </a:r>
            <a:r>
              <a:rPr lang="en-US" sz="2200" b="1" dirty="0" smtClean="0">
                <a:latin typeface="Arial" pitchFamily="34" charset="0"/>
                <a:cs typeface="Arial" pitchFamily="34" charset="0"/>
              </a:rPr>
              <a:t>, </a:t>
            </a:r>
            <a:r>
              <a:rPr lang="en-US" sz="2200" b="1" dirty="0">
                <a:latin typeface="Arial" pitchFamily="34" charset="0"/>
                <a:cs typeface="Arial" pitchFamily="34" charset="0"/>
              </a:rPr>
              <a:t>Memorize </a:t>
            </a:r>
            <a:r>
              <a:rPr lang="en-US" sz="2200" b="1" dirty="0" smtClean="0">
                <a:latin typeface="Arial" pitchFamily="34" charset="0"/>
                <a:cs typeface="Arial" pitchFamily="34" charset="0"/>
              </a:rPr>
              <a:t>,Name , </a:t>
            </a:r>
            <a:r>
              <a:rPr lang="en-US" sz="2200" b="1" dirty="0">
                <a:latin typeface="Arial" pitchFamily="34" charset="0"/>
                <a:cs typeface="Arial" pitchFamily="34" charset="0"/>
              </a:rPr>
              <a:t>Order </a:t>
            </a:r>
            <a:r>
              <a:rPr lang="en-US" sz="2200" b="1" dirty="0" smtClean="0">
                <a:latin typeface="Arial" pitchFamily="34" charset="0"/>
                <a:cs typeface="Arial" pitchFamily="34" charset="0"/>
              </a:rPr>
              <a:t>, Outline, Recognize, Relate, Recall, Repeat, Reproduce, Select, </a:t>
            </a:r>
            <a:r>
              <a:rPr lang="en-US" sz="2200" b="1" dirty="0">
                <a:latin typeface="Arial" pitchFamily="34" charset="0"/>
                <a:cs typeface="Arial" pitchFamily="34" charset="0"/>
              </a:rPr>
              <a:t>State </a:t>
            </a:r>
            <a:endParaRPr lang="en-US" sz="2200" b="1" dirty="0" smtClean="0">
              <a:latin typeface="Arial" pitchFamily="34" charset="0"/>
              <a:cs typeface="Arial" pitchFamily="34" charset="0"/>
            </a:endParaRPr>
          </a:p>
          <a:p>
            <a:endParaRPr lang="en-US" sz="2200" b="1" dirty="0">
              <a:latin typeface="Arial" pitchFamily="34" charset="0"/>
              <a:cs typeface="Arial" pitchFamily="34" charset="0"/>
            </a:endParaRPr>
          </a:p>
          <a:p>
            <a:r>
              <a:rPr lang="en-US" sz="2200" b="1" dirty="0">
                <a:latin typeface="Arial" pitchFamily="34" charset="0"/>
                <a:cs typeface="Arial" pitchFamily="34" charset="0"/>
              </a:rPr>
              <a:t>• </a:t>
            </a:r>
            <a:r>
              <a:rPr lang="en-US" sz="2200" b="1" dirty="0" smtClean="0">
                <a:solidFill>
                  <a:srgbClr val="FF0000"/>
                </a:solidFill>
                <a:latin typeface="Arial" pitchFamily="34" charset="0"/>
                <a:cs typeface="Arial" pitchFamily="34" charset="0"/>
              </a:rPr>
              <a:t>Action verbs at Understand level</a:t>
            </a:r>
            <a:r>
              <a:rPr lang="en-US" sz="2200" b="1" dirty="0">
                <a:latin typeface="Arial" pitchFamily="34" charset="0"/>
                <a:cs typeface="Arial" pitchFamily="34" charset="0"/>
              </a:rPr>
              <a:t>:  Classify • Convert • Defend • Describe • Discuss • Distinguish • Estimate • Explain • Express • Extend • Generalized • Give example(s) • Identify • Indicate • Infer • Locate • Paraphrase • Predict • Recognize • Rewrite • Review • Select • Summarize • Translate </a:t>
            </a:r>
          </a:p>
          <a:p>
            <a:endParaRPr lang="en-US" sz="2200" b="1" dirty="0">
              <a:latin typeface="Arial" pitchFamily="34" charset="0"/>
              <a:cs typeface="Arial" pitchFamily="34" charset="0"/>
            </a:endParaRPr>
          </a:p>
          <a:p>
            <a:r>
              <a:rPr lang="en-US" sz="2200" b="1" dirty="0" smtClean="0">
                <a:solidFill>
                  <a:srgbClr val="FF0000"/>
                </a:solidFill>
                <a:latin typeface="Arial" pitchFamily="34" charset="0"/>
                <a:cs typeface="Arial" pitchFamily="34" charset="0"/>
              </a:rPr>
              <a:t>Action verbs at Apply level</a:t>
            </a:r>
            <a:r>
              <a:rPr lang="en-US" sz="2200" b="1" dirty="0">
                <a:latin typeface="Arial" pitchFamily="34" charset="0"/>
                <a:cs typeface="Arial" pitchFamily="34" charset="0"/>
              </a:rPr>
              <a:t>: Apply • Change • Choose • Compute • Demonstrate • Discover • Dramatize • Employ • Illustrate • Interpret • Manipulate • Modify • Operate • Practice • Predict • Prepare • Produce • Relate • Schedule • Show • Sketch • Solve • Use • Write </a:t>
            </a:r>
          </a:p>
          <a:p>
            <a:endParaRPr lang="en-US" sz="2200" b="1" dirty="0">
              <a:latin typeface="Arial" pitchFamily="34" charset="0"/>
              <a:cs typeface="Arial" pitchFamily="34" charset="0"/>
            </a:endParaRPr>
          </a:p>
          <a:p>
            <a:endParaRPr lang="en-US" sz="2200" b="1" dirty="0">
              <a:solidFill>
                <a:srgbClr val="FF0000"/>
              </a:solidFill>
              <a:latin typeface="Arial" pitchFamily="34" charset="0"/>
              <a:cs typeface="Arial" pitchFamily="34" charset="0"/>
            </a:endParaRPr>
          </a:p>
        </p:txBody>
      </p:sp>
    </p:spTree>
    <p:extLst>
      <p:ext uri="{BB962C8B-B14F-4D97-AF65-F5344CB8AC3E}">
        <p14:creationId xmlns:p14="http://schemas.microsoft.com/office/powerpoint/2010/main" xmlns="" val="685292482"/>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resentation on brainstorming">
  <a:themeElements>
    <a:clrScheme name="Green">
      <a:dk1>
        <a:sysClr val="windowText" lastClr="000000"/>
      </a:dk1>
      <a:lt1>
        <a:sysClr val="window" lastClr="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fontScheme name="Century Gothic-Palatino Linotype">
      <a:maj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spDef>
      <a:spPr/>
      <a:bodyPr rtlCol="0" anchor="ctr"/>
      <a:lstStyle>
        <a:defPPr algn="ctr">
          <a:defRPr/>
        </a:defPPr>
      </a:lstStyle>
      <a:style>
        <a:lnRef idx="1">
          <a:schemeClr val="accent3"/>
        </a:lnRef>
        <a:fillRef idx="2">
          <a:schemeClr val="accent3"/>
        </a:fillRef>
        <a:effectRef idx="1">
          <a:schemeClr val="accent3"/>
        </a:effectRef>
        <a:fontRef idx="minor">
          <a:schemeClr val="dk1"/>
        </a:fontRef>
      </a:style>
    </a:spDef>
    <a:lnDef>
      <a:spPr/>
      <a:bodyPr/>
      <a:lstStyle/>
      <a:style>
        <a:lnRef idx="1">
          <a:schemeClr val="accent1"/>
        </a:lnRef>
        <a:fillRef idx="0">
          <a:schemeClr val="accent1"/>
        </a:fillRef>
        <a:effectRef idx="0">
          <a:schemeClr val="accent1"/>
        </a:effectRef>
        <a:fontRef idx="minor">
          <a:schemeClr val="tx1"/>
        </a:fontRef>
      </a:style>
    </a:lnDef>
    <a:txDef>
      <a:spPr>
        <a:noFill/>
        <a:ln>
          <a:solidFill>
            <a:schemeClr val="bg2"/>
          </a:solidFill>
        </a:ln>
      </a:spPr>
      <a:bodyPr wrap="none" rtlCol="0">
        <a:spAutoFit/>
      </a:bodyPr>
      <a:lstStyle>
        <a:defPPr>
          <a:defRPr dirty="0" err="1" smtClean="0"/>
        </a:defPPr>
      </a:lstStyle>
    </a:txDef>
  </a:objectDefaults>
  <a:extraClrSchemeLst/>
  <a:extLst>
    <a:ext uri="{05A4C25C-085E-4340-85A3-A5531E510DB2}">
      <thm15:themeFamily xmlns:thm15="http://schemas.microsoft.com/office/thememl/2012/main" xmlns="" name="Business brainstorming presentation.potx" id="{DE77CA07-3D7A-4CF2-AF02-587F794CB3CB}" vid="{13C2A94F-C0A1-4622-B71C-29A3B00D5E0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Business brainstorming presentation</Template>
  <TotalTime>10691</TotalTime>
  <Words>5467</Words>
  <Application>Microsoft Office PowerPoint</Application>
  <PresentationFormat>Custom</PresentationFormat>
  <Paragraphs>589</Paragraphs>
  <Slides>63</Slides>
  <Notes>4</Notes>
  <HiddenSlides>0</HiddenSlides>
  <MMClips>0</MMClips>
  <ScaleCrop>false</ScaleCrop>
  <HeadingPairs>
    <vt:vector size="4" baseType="variant">
      <vt:variant>
        <vt:lpstr>Theme</vt:lpstr>
      </vt:variant>
      <vt:variant>
        <vt:i4>1</vt:i4>
      </vt:variant>
      <vt:variant>
        <vt:lpstr>Slide Titles</vt:lpstr>
      </vt:variant>
      <vt:variant>
        <vt:i4>63</vt:i4>
      </vt:variant>
    </vt:vector>
  </HeadingPairs>
  <TitlesOfParts>
    <vt:vector size="64" baseType="lpstr">
      <vt:lpstr>Presentation on brainstorming</vt:lpstr>
      <vt:lpstr>Learning Outcomes-based Assessment</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lpstr>Slide 38</vt:lpstr>
      <vt:lpstr>Slide 39</vt:lpstr>
      <vt:lpstr>Slide 40</vt:lpstr>
      <vt:lpstr>Slide 41</vt:lpstr>
      <vt:lpstr>Slide 42</vt:lpstr>
      <vt:lpstr>Slide 43</vt:lpstr>
      <vt:lpstr>Slide 44</vt:lpstr>
      <vt:lpstr>Slide 45</vt:lpstr>
      <vt:lpstr>Slide 46</vt:lpstr>
      <vt:lpstr>Slide 47</vt:lpstr>
      <vt:lpstr>Why focus teaching on the learner? (Diverse Learners)</vt:lpstr>
      <vt:lpstr>Slide 49</vt:lpstr>
      <vt:lpstr>Slide 50</vt:lpstr>
      <vt:lpstr>Slide 51</vt:lpstr>
      <vt:lpstr>Slide 52</vt:lpstr>
      <vt:lpstr>Slide 53</vt:lpstr>
      <vt:lpstr>Slide 54</vt:lpstr>
      <vt:lpstr>Slide 55</vt:lpstr>
      <vt:lpstr>Slide 56</vt:lpstr>
      <vt:lpstr>Slide 57</vt:lpstr>
      <vt:lpstr>Slide 58</vt:lpstr>
      <vt:lpstr>Slide 59</vt:lpstr>
      <vt:lpstr>Slide 60</vt:lpstr>
      <vt:lpstr>Slide 61</vt:lpstr>
      <vt:lpstr>Slide 62</vt:lpstr>
      <vt:lpstr>Slide 63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Assessment and Evaluation of Students’ Performance in Engineering Education</dc:title>
  <dc:creator>HP</dc:creator>
  <cp:lastModifiedBy>web</cp:lastModifiedBy>
  <cp:revision>683</cp:revision>
  <dcterms:created xsi:type="dcterms:W3CDTF">2019-02-26T11:07:55Z</dcterms:created>
  <dcterms:modified xsi:type="dcterms:W3CDTF">2023-12-29T09:09:17Z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0x010100AA3F7D94069FF64A86F7DFF56D60E3BE</vt:lpwstr>
  </property>
  <property fmtid="{D5CDD505-2E9C-101B-9397-08002B2CF9AE}" pid="3" name="Order">
    <vt:r8>74069100</vt:r8>
  </property>
  <property fmtid="{D5CDD505-2E9C-101B-9397-08002B2CF9AE}" pid="4" name="HiddenCategoryTags">
    <vt:lpwstr/>
  </property>
  <property fmtid="{D5CDD505-2E9C-101B-9397-08002B2CF9AE}" pid="5" name="InternalTags">
    <vt:lpwstr/>
  </property>
  <property fmtid="{D5CDD505-2E9C-101B-9397-08002B2CF9AE}" pid="6" name="FeatureTags">
    <vt:lpwstr/>
  </property>
  <property fmtid="{D5CDD505-2E9C-101B-9397-08002B2CF9AE}" pid="7" name="LocalizationTags">
    <vt:lpwstr/>
  </property>
  <property fmtid="{D5CDD505-2E9C-101B-9397-08002B2CF9AE}" pid="8" name="CategoryTags">
    <vt:lpwstr/>
  </property>
  <property fmtid="{D5CDD505-2E9C-101B-9397-08002B2CF9AE}" pid="9" name="Applications">
    <vt:lpwstr/>
  </property>
  <property fmtid="{D5CDD505-2E9C-101B-9397-08002B2CF9AE}" pid="10" name="CampaignTags">
    <vt:lpwstr/>
  </property>
  <property fmtid="{D5CDD505-2E9C-101B-9397-08002B2CF9AE}" pid="11" name="ScenarioTags">
    <vt:lpwstr/>
  </property>
</Properties>
</file>